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37"/>
  </p:notesMasterIdLst>
  <p:sldIdLst>
    <p:sldId id="256" r:id="rId3"/>
    <p:sldId id="257" r:id="rId4"/>
    <p:sldId id="312" r:id="rId5"/>
    <p:sldId id="258" r:id="rId6"/>
    <p:sldId id="259" r:id="rId7"/>
    <p:sldId id="263" r:id="rId8"/>
    <p:sldId id="261" r:id="rId9"/>
    <p:sldId id="265" r:id="rId10"/>
    <p:sldId id="313" r:id="rId11"/>
    <p:sldId id="314" r:id="rId12"/>
    <p:sldId id="268" r:id="rId13"/>
    <p:sldId id="269" r:id="rId14"/>
    <p:sldId id="315" r:id="rId15"/>
    <p:sldId id="316" r:id="rId16"/>
    <p:sldId id="277" r:id="rId17"/>
    <p:sldId id="278" r:id="rId18"/>
    <p:sldId id="283" r:id="rId19"/>
    <p:sldId id="284" r:id="rId20"/>
    <p:sldId id="317" r:id="rId21"/>
    <p:sldId id="319" r:id="rId22"/>
    <p:sldId id="318" r:id="rId23"/>
    <p:sldId id="323" r:id="rId24"/>
    <p:sldId id="324" r:id="rId25"/>
    <p:sldId id="325" r:id="rId26"/>
    <p:sldId id="326" r:id="rId27"/>
    <p:sldId id="327" r:id="rId28"/>
    <p:sldId id="328" r:id="rId29"/>
    <p:sldId id="329" r:id="rId30"/>
    <p:sldId id="331" r:id="rId31"/>
    <p:sldId id="332" r:id="rId32"/>
    <p:sldId id="320" r:id="rId33"/>
    <p:sldId id="321" r:id="rId34"/>
    <p:sldId id="322" r:id="rId35"/>
    <p:sldId id="310" r:id="rId36"/>
  </p:sldIdLst>
  <p:sldSz cx="9144000" cy="5143500" type="screen16x9"/>
  <p:notesSz cx="6858000" cy="9144000"/>
  <p:embeddedFontLst>
    <p:embeddedFont>
      <p:font typeface="Advent Pro" panose="020B0604020202020204" charset="0"/>
      <p:regular r:id="rId38"/>
      <p:bold r:id="rId39"/>
      <p:italic r:id="rId40"/>
      <p:boldItalic r:id="rId41"/>
    </p:embeddedFont>
    <p:embeddedFont>
      <p:font typeface="Fira Sans" panose="020B0503050000020004" pitchFamily="34" charset="0"/>
      <p:regular r:id="rId42"/>
      <p:bold r:id="rId43"/>
      <p:italic r:id="rId44"/>
      <p:boldItalic r:id="rId45"/>
    </p:embeddedFont>
    <p:embeddedFont>
      <p:font typeface="Fira Sans Medium" panose="020B0603050000020004" pitchFamily="34" charset="0"/>
      <p:regular r:id="rId46"/>
      <p:italic r:id="rId47"/>
    </p:embeddedFont>
    <p:embeddedFont>
      <p:font typeface="Open Sans" panose="020B0606030504020204" pitchFamily="34" charset="0"/>
      <p:regular r:id="rId48"/>
      <p:bold r:id="rId49"/>
      <p:italic r:id="rId50"/>
      <p:boldItalic r:id="rId51"/>
    </p:embeddedFont>
    <p:embeddedFont>
      <p:font typeface="Open Sans SemiBold" panose="020B0706030804020204" pitchFamily="34" charset="0"/>
      <p:regular r:id="rId52"/>
      <p:bold r:id="rId53"/>
      <p:italic r:id="rId54"/>
      <p:boldItalic r:id="rId55"/>
    </p:embeddedFont>
    <p:embeddedFont>
      <p:font typeface="Proxima Nova" panose="020B0604020202020204" charset="0"/>
      <p:regular r:id="rId56"/>
      <p:bold r:id="rId57"/>
      <p:italic r:id="rId58"/>
      <p:boldItalic r:id="rId59"/>
    </p:embeddedFont>
    <p:embeddedFont>
      <p:font typeface="Proxima Nova Semibold" panose="020B0604020202020204" charset="0"/>
      <p:regular r:id="rId60"/>
      <p:bold r:id="rId61"/>
      <p:boldItalic r:id="rId62"/>
    </p:embeddedFont>
    <p:embeddedFont>
      <p:font typeface="Roboto" panose="02000000000000000000" pitchFamily="2" charset="0"/>
      <p:regular r:id="rId63"/>
      <p:bold r:id="rId64"/>
      <p:italic r:id="rId65"/>
      <p:boldItalic r:id="rId66"/>
    </p:embeddedFont>
    <p:embeddedFont>
      <p:font typeface="Roboto Light" panose="02000000000000000000" pitchFamily="2" charset="0"/>
      <p:regular r:id="rId67"/>
      <p: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81377A-B9D9-457B-BC35-9A1AECA1D25A}">
  <a:tblStyle styleId="{A181377A-B9D9-457B-BC35-9A1AECA1D2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Gaya Tema 1 - Akse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Gaya Terang 2 - Akse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Gaya Terang 3 - Akse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Gaya Tema 2 - Akse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Gaya Medium 1 - Akse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Gaya Medium 4 - Akse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2" autoAdjust="0"/>
    <p:restoredTop sz="94660"/>
  </p:normalViewPr>
  <p:slideViewPr>
    <p:cSldViewPr snapToGrid="0">
      <p:cViewPr varScale="1">
        <p:scale>
          <a:sx n="90" d="100"/>
          <a:sy n="90" d="100"/>
        </p:scale>
        <p:origin x="8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5.fntdata"/><Relationship Id="rId47" Type="http://schemas.openxmlformats.org/officeDocument/2006/relationships/font" Target="fonts/font10.fntdata"/><Relationship Id="rId63" Type="http://schemas.openxmlformats.org/officeDocument/2006/relationships/font" Target="fonts/font26.fntdata"/><Relationship Id="rId68" Type="http://schemas.openxmlformats.org/officeDocument/2006/relationships/font" Target="fonts/font31.fntdata"/><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font" Target="fonts/font29.fntdata"/><Relationship Id="rId5" Type="http://schemas.openxmlformats.org/officeDocument/2006/relationships/slide" Target="slides/slide3.xml"/><Relationship Id="rId61" Type="http://schemas.openxmlformats.org/officeDocument/2006/relationships/font" Target="fonts/font2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font" Target="fonts/font27.fntdata"/><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4.fntdata"/><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font" Target="fonts/font30.fntdata"/><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font" Target="fonts/font2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2.fntdata"/><Relationship Id="rId34" Type="http://schemas.openxmlformats.org/officeDocument/2006/relationships/slide" Target="slides/slide32.xml"/><Relationship Id="rId50" Type="http://schemas.openxmlformats.org/officeDocument/2006/relationships/font" Target="fonts/font13.fntdata"/><Relationship Id="rId55" Type="http://schemas.openxmlformats.org/officeDocument/2006/relationships/font" Target="fonts/font1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d-ID"/>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Lembar1!$B$1</c:f>
              <c:strCache>
                <c:ptCount val="1"/>
                <c:pt idx="0">
                  <c:v>Penjualan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4804-4824-AD3E-9A8BD461EC6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4804-4824-AD3E-9A8BD461EC6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397-4A9D-B1AC-EE298CA6292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397-4A9D-B1AC-EE298CA62925}"/>
              </c:ext>
            </c:extLst>
          </c:dPt>
          <c:dLbls>
            <c:dLbl>
              <c:idx val="0"/>
              <c:delete val="1"/>
              <c:extLst>
                <c:ext xmlns:c15="http://schemas.microsoft.com/office/drawing/2012/chart" uri="{CE6537A1-D6FC-4f65-9D91-7224C49458BB}"/>
                <c:ext xmlns:c16="http://schemas.microsoft.com/office/drawing/2014/chart" uri="{C3380CC4-5D6E-409C-BE32-E72D297353CC}">
                  <c16:uniqueId val="{00000002-4804-4824-AD3E-9A8BD461EC6B}"/>
                </c:ext>
              </c:extLst>
            </c:dLbl>
            <c:dLbl>
              <c:idx val="1"/>
              <c:delete val="1"/>
              <c:extLst>
                <c:ext xmlns:c15="http://schemas.microsoft.com/office/drawing/2012/chart" uri="{CE6537A1-D6FC-4f65-9D91-7224C49458BB}"/>
                <c:ext xmlns:c16="http://schemas.microsoft.com/office/drawing/2014/chart" uri="{C3380CC4-5D6E-409C-BE32-E72D297353CC}">
                  <c16:uniqueId val="{00000001-4804-4824-AD3E-9A8BD461EC6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d-ID"/>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Lembar1!$A$2:$A$5</c:f>
              <c:strCache>
                <c:ptCount val="2"/>
                <c:pt idx="0">
                  <c:v>Kuartal Ke-1</c:v>
                </c:pt>
                <c:pt idx="1">
                  <c:v>Kuartal Ke-2</c:v>
                </c:pt>
              </c:strCache>
            </c:strRef>
          </c:cat>
          <c:val>
            <c:numRef>
              <c:f>Lembar1!$B$2:$B$5</c:f>
              <c:numCache>
                <c:formatCode>0%</c:formatCode>
                <c:ptCount val="4"/>
                <c:pt idx="0">
                  <c:v>0.47</c:v>
                </c:pt>
                <c:pt idx="1">
                  <c:v>0.53</c:v>
                </c:pt>
              </c:numCache>
            </c:numRef>
          </c:val>
          <c:extLst>
            <c:ext xmlns:c16="http://schemas.microsoft.com/office/drawing/2014/chart" uri="{C3380CC4-5D6E-409C-BE32-E72D297353CC}">
              <c16:uniqueId val="{00000000-4804-4824-AD3E-9A8BD461EC6B}"/>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d-ID"/>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c7285532de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c7285532de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509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c35ba59f8a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c35ba59f8a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853341430_0_3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853341430_0_3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853341430_0_3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853341430_0_3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342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853341430_0_3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853341430_0_3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746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c35ba59f8a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c35ba59f8a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c35ba59f8a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c35ba59f8a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c35ba59f8a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c35ba59f8a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3945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c35ba59f8a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c35ba59f8a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3571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113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145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254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088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716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345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424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527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586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c35ba59f8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c35ba59f8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107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724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c35ba59f8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c35ba59f8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851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35ba59f8a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c35ba59f8a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22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35ba59f8a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c35ba59f8a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185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0"/>
        <p:cNvGrpSpPr/>
        <p:nvPr/>
      </p:nvGrpSpPr>
      <p:grpSpPr>
        <a:xfrm>
          <a:off x="0" y="0"/>
          <a:ext cx="0" cy="0"/>
          <a:chOff x="0" y="0"/>
          <a:chExt cx="0" cy="0"/>
        </a:xfrm>
      </p:grpSpPr>
      <p:sp>
        <p:nvSpPr>
          <p:cNvPr id="12891" name="Google Shape;12891;gc853341430_0_31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2" name="Google Shape;12892;gc853341430_0_31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35ba59f8a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c35ba59f8a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c35ba59f8a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c35ba59f8a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c853341430_0_31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c853341430_0_31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c35ba59f8a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c35ba59f8a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c7285532de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c7285532de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c7285532de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c7285532de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654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652500" cy="5143500"/>
          </a:xfrm>
          <a:prstGeom prst="rect">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805025" y="2057501"/>
            <a:ext cx="6186600" cy="850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5200"/>
              <a:buNone/>
              <a:defRPr sz="4500" b="1">
                <a:solidFill>
                  <a:schemeClr val="lt1"/>
                </a:solidFill>
                <a:latin typeface="Open Sans"/>
                <a:ea typeface="Open Sans"/>
                <a:cs typeface="Open Sans"/>
                <a:sym typeface="Open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290950" y="3065800"/>
            <a:ext cx="5214900" cy="501300"/>
          </a:xfrm>
          <a:prstGeom prst="rect">
            <a:avLst/>
          </a:prstGeom>
        </p:spPr>
        <p:txBody>
          <a:bodyPr spcFirstLastPara="1" wrap="square" lIns="91425" tIns="91425" rIns="91425" bIns="91425" anchor="ctr" anchorCtr="0">
            <a:normAutofit/>
          </a:bodyPr>
          <a:lstStyle>
            <a:lvl1pPr lvl="0" algn="ctr">
              <a:lnSpc>
                <a:spcPct val="9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CUSTOM_20">
    <p:bg>
      <p:bgPr>
        <a:gradFill>
          <a:gsLst>
            <a:gs pos="0">
              <a:schemeClr val="lt2"/>
            </a:gs>
            <a:gs pos="100000">
              <a:schemeClr val="accent2"/>
            </a:gs>
          </a:gsLst>
          <a:lin ang="18900732" scaled="0"/>
        </a:gradFill>
        <a:effectLst/>
      </p:bgPr>
    </p:bg>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2440200" y="2048225"/>
            <a:ext cx="4263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4" name="Google Shape;94;p18"/>
          <p:cNvSpPr txBox="1">
            <a:spLocks noGrp="1"/>
          </p:cNvSpPr>
          <p:nvPr>
            <p:ph type="subTitle" idx="1"/>
          </p:nvPr>
        </p:nvSpPr>
        <p:spPr>
          <a:xfrm>
            <a:off x="1834150" y="3261600"/>
            <a:ext cx="5479800" cy="617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2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8"/>
          <p:cNvSpPr txBox="1">
            <a:spLocks noGrp="1"/>
          </p:cNvSpPr>
          <p:nvPr>
            <p:ph type="title" idx="2" hasCustomPrompt="1"/>
          </p:nvPr>
        </p:nvSpPr>
        <p:spPr>
          <a:xfrm>
            <a:off x="3776825" y="1130325"/>
            <a:ext cx="1590300" cy="794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6" name="Google Shape;96;p18"/>
          <p:cNvSpPr/>
          <p:nvPr/>
        </p:nvSpPr>
        <p:spPr>
          <a:xfrm rot="5400000">
            <a:off x="8062075" y="2737175"/>
            <a:ext cx="1485900" cy="77700"/>
          </a:xfrm>
          <a:prstGeom prst="roundRect">
            <a:avLst>
              <a:gd name="adj" fmla="val 50000"/>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97"/>
        <p:cNvGrpSpPr/>
        <p:nvPr/>
      </p:nvGrpSpPr>
      <p:grpSpPr>
        <a:xfrm>
          <a:off x="0" y="0"/>
          <a:ext cx="0" cy="0"/>
          <a:chOff x="0" y="0"/>
          <a:chExt cx="0" cy="0"/>
        </a:xfrm>
      </p:grpSpPr>
      <p:sp>
        <p:nvSpPr>
          <p:cNvPr id="98" name="Google Shape;98;p19"/>
          <p:cNvSpPr/>
          <p:nvPr/>
        </p:nvSpPr>
        <p:spPr>
          <a:xfrm>
            <a:off x="0" y="0"/>
            <a:ext cx="652500" cy="5143500"/>
          </a:xfrm>
          <a:prstGeom prst="rect">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9"/>
          <p:cNvSpPr/>
          <p:nvPr/>
        </p:nvSpPr>
        <p:spPr>
          <a:xfrm rot="5400000">
            <a:off x="7505887" y="1441425"/>
            <a:ext cx="2598300" cy="77700"/>
          </a:xfrm>
          <a:prstGeom prst="roundRect">
            <a:avLst>
              <a:gd name="adj" fmla="val 50000"/>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100" name="Google Shape;100;p19"/>
          <p:cNvSpPr txBox="1">
            <a:spLocks noGrp="1"/>
          </p:cNvSpPr>
          <p:nvPr>
            <p:ph type="title"/>
          </p:nvPr>
        </p:nvSpPr>
        <p:spPr>
          <a:xfrm>
            <a:off x="2441875" y="1532150"/>
            <a:ext cx="4912800" cy="15603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500"/>
              <a:buNone/>
              <a:defRPr sz="2000" b="0">
                <a:latin typeface="Advent Pro"/>
                <a:ea typeface="Advent Pro"/>
                <a:cs typeface="Advent Pro"/>
                <a:sym typeface="Advent Pro"/>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01" name="Google Shape;101;p19"/>
          <p:cNvSpPr txBox="1">
            <a:spLocks noGrp="1"/>
          </p:cNvSpPr>
          <p:nvPr>
            <p:ph type="subTitle" idx="1"/>
          </p:nvPr>
        </p:nvSpPr>
        <p:spPr>
          <a:xfrm>
            <a:off x="2876700" y="2934213"/>
            <a:ext cx="4043100" cy="5043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1800"/>
              <a:buNone/>
              <a:defRPr sz="1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1_1">
    <p:spTree>
      <p:nvGrpSpPr>
        <p:cNvPr id="1" name="Shape 110"/>
        <p:cNvGrpSpPr/>
        <p:nvPr/>
      </p:nvGrpSpPr>
      <p:grpSpPr>
        <a:xfrm>
          <a:off x="0" y="0"/>
          <a:ext cx="0" cy="0"/>
          <a:chOff x="0" y="0"/>
          <a:chExt cx="0" cy="0"/>
        </a:xfrm>
      </p:grpSpPr>
      <p:sp>
        <p:nvSpPr>
          <p:cNvPr id="111" name="Google Shape;111;p21"/>
          <p:cNvSpPr/>
          <p:nvPr/>
        </p:nvSpPr>
        <p:spPr>
          <a:xfrm>
            <a:off x="0" y="0"/>
            <a:ext cx="652500" cy="5143500"/>
          </a:xfrm>
          <a:prstGeom prst="rect">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13" name="Google Shape;113;p21"/>
          <p:cNvSpPr txBox="1">
            <a:spLocks noGrp="1"/>
          </p:cNvSpPr>
          <p:nvPr>
            <p:ph type="title" idx="2"/>
          </p:nvPr>
        </p:nvSpPr>
        <p:spPr>
          <a:xfrm>
            <a:off x="3972600" y="2190600"/>
            <a:ext cx="1846800" cy="634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20">
                <a:solidFill>
                  <a:schemeClr val="accent3"/>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14" name="Google Shape;114;p21"/>
          <p:cNvSpPr txBox="1">
            <a:spLocks noGrp="1"/>
          </p:cNvSpPr>
          <p:nvPr>
            <p:ph type="title" idx="3"/>
          </p:nvPr>
        </p:nvSpPr>
        <p:spPr>
          <a:xfrm>
            <a:off x="1458825" y="2190600"/>
            <a:ext cx="1846800" cy="629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18">
                <a:solidFill>
                  <a:schemeClr val="accent1"/>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15" name="Google Shape;115;p21"/>
          <p:cNvSpPr txBox="1">
            <a:spLocks noGrp="1"/>
          </p:cNvSpPr>
          <p:nvPr>
            <p:ph type="subTitle" idx="1"/>
          </p:nvPr>
        </p:nvSpPr>
        <p:spPr>
          <a:xfrm>
            <a:off x="3972600" y="2610825"/>
            <a:ext cx="1846800" cy="15159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21"/>
          <p:cNvSpPr txBox="1">
            <a:spLocks noGrp="1"/>
          </p:cNvSpPr>
          <p:nvPr>
            <p:ph type="subTitle" idx="4"/>
          </p:nvPr>
        </p:nvSpPr>
        <p:spPr>
          <a:xfrm>
            <a:off x="1458825" y="2610837"/>
            <a:ext cx="1846800" cy="15159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21"/>
          <p:cNvSpPr txBox="1">
            <a:spLocks noGrp="1"/>
          </p:cNvSpPr>
          <p:nvPr>
            <p:ph type="title" idx="5"/>
          </p:nvPr>
        </p:nvSpPr>
        <p:spPr>
          <a:xfrm>
            <a:off x="6416500" y="2190600"/>
            <a:ext cx="1846800" cy="634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2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18" name="Google Shape;118;p21"/>
          <p:cNvSpPr txBox="1">
            <a:spLocks noGrp="1"/>
          </p:cNvSpPr>
          <p:nvPr>
            <p:ph type="subTitle" idx="6"/>
          </p:nvPr>
        </p:nvSpPr>
        <p:spPr>
          <a:xfrm>
            <a:off x="6416500" y="2610825"/>
            <a:ext cx="1846800" cy="15159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9" name="Google Shape;119;p21"/>
          <p:cNvSpPr/>
          <p:nvPr/>
        </p:nvSpPr>
        <p:spPr>
          <a:xfrm rot="5400000">
            <a:off x="7505887" y="1857550"/>
            <a:ext cx="2598300" cy="77700"/>
          </a:xfrm>
          <a:prstGeom prst="roundRect">
            <a:avLst>
              <a:gd name="adj" fmla="val 50000"/>
            </a:avLst>
          </a:pr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1">
  <p:cSld name="CUSTOM_6_1">
    <p:spTree>
      <p:nvGrpSpPr>
        <p:cNvPr id="1" name="Shape 120"/>
        <p:cNvGrpSpPr/>
        <p:nvPr/>
      </p:nvGrpSpPr>
      <p:grpSpPr>
        <a:xfrm>
          <a:off x="0" y="0"/>
          <a:ext cx="0" cy="0"/>
          <a:chOff x="0" y="0"/>
          <a:chExt cx="0" cy="0"/>
        </a:xfrm>
      </p:grpSpPr>
      <p:sp>
        <p:nvSpPr>
          <p:cNvPr id="121" name="Google Shape;121;p22"/>
          <p:cNvSpPr/>
          <p:nvPr/>
        </p:nvSpPr>
        <p:spPr>
          <a:xfrm>
            <a:off x="0" y="0"/>
            <a:ext cx="652500" cy="5143500"/>
          </a:xfrm>
          <a:prstGeom prst="rect">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23" name="Google Shape;123;p22"/>
          <p:cNvSpPr txBox="1">
            <a:spLocks noGrp="1"/>
          </p:cNvSpPr>
          <p:nvPr>
            <p:ph type="title" idx="2"/>
          </p:nvPr>
        </p:nvSpPr>
        <p:spPr>
          <a:xfrm>
            <a:off x="5467875" y="1764800"/>
            <a:ext cx="2120700" cy="3594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018"/>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24" name="Google Shape;124;p22"/>
          <p:cNvSpPr txBox="1">
            <a:spLocks noGrp="1"/>
          </p:cNvSpPr>
          <p:nvPr>
            <p:ph type="title" idx="3"/>
          </p:nvPr>
        </p:nvSpPr>
        <p:spPr>
          <a:xfrm>
            <a:off x="2198275" y="1764800"/>
            <a:ext cx="2120700" cy="356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016"/>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25" name="Google Shape;125;p22"/>
          <p:cNvSpPr txBox="1">
            <a:spLocks noGrp="1"/>
          </p:cNvSpPr>
          <p:nvPr>
            <p:ph type="subTitle" idx="1"/>
          </p:nvPr>
        </p:nvSpPr>
        <p:spPr>
          <a:xfrm>
            <a:off x="5467875" y="2028085"/>
            <a:ext cx="2120700" cy="6465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22"/>
          <p:cNvSpPr txBox="1">
            <a:spLocks noGrp="1"/>
          </p:cNvSpPr>
          <p:nvPr>
            <p:ph type="subTitle" idx="4"/>
          </p:nvPr>
        </p:nvSpPr>
        <p:spPr>
          <a:xfrm>
            <a:off x="2198275" y="2027001"/>
            <a:ext cx="2120700" cy="6465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7" name="Google Shape;127;p22"/>
          <p:cNvSpPr txBox="1">
            <a:spLocks noGrp="1"/>
          </p:cNvSpPr>
          <p:nvPr>
            <p:ph type="title" idx="5"/>
          </p:nvPr>
        </p:nvSpPr>
        <p:spPr>
          <a:xfrm>
            <a:off x="5467875" y="3418250"/>
            <a:ext cx="2120700" cy="356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018"/>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28" name="Google Shape;128;p22"/>
          <p:cNvSpPr txBox="1">
            <a:spLocks noGrp="1"/>
          </p:cNvSpPr>
          <p:nvPr>
            <p:ph type="subTitle" idx="6"/>
          </p:nvPr>
        </p:nvSpPr>
        <p:spPr>
          <a:xfrm>
            <a:off x="5467875" y="3680325"/>
            <a:ext cx="2120700" cy="6465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9" name="Google Shape;129;p22"/>
          <p:cNvSpPr txBox="1">
            <a:spLocks noGrp="1"/>
          </p:cNvSpPr>
          <p:nvPr>
            <p:ph type="title" idx="7"/>
          </p:nvPr>
        </p:nvSpPr>
        <p:spPr>
          <a:xfrm>
            <a:off x="2198275" y="3419094"/>
            <a:ext cx="2120700" cy="3543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016"/>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30" name="Google Shape;130;p22"/>
          <p:cNvSpPr txBox="1">
            <a:spLocks noGrp="1"/>
          </p:cNvSpPr>
          <p:nvPr>
            <p:ph type="subTitle" idx="8"/>
          </p:nvPr>
        </p:nvSpPr>
        <p:spPr>
          <a:xfrm>
            <a:off x="2198275" y="3680325"/>
            <a:ext cx="2120700" cy="6465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1" name="Google Shape;131;p22"/>
          <p:cNvSpPr/>
          <p:nvPr/>
        </p:nvSpPr>
        <p:spPr>
          <a:xfrm rot="5400000">
            <a:off x="8062075" y="2737175"/>
            <a:ext cx="1485900" cy="77700"/>
          </a:xfrm>
          <a:prstGeom prst="roundRect">
            <a:avLst>
              <a:gd name="adj" fmla="val 50000"/>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1_1">
    <p:spTree>
      <p:nvGrpSpPr>
        <p:cNvPr id="1" name="Shape 148"/>
        <p:cNvGrpSpPr/>
        <p:nvPr/>
      </p:nvGrpSpPr>
      <p:grpSpPr>
        <a:xfrm>
          <a:off x="0" y="0"/>
          <a:ext cx="0" cy="0"/>
          <a:chOff x="0" y="0"/>
          <a:chExt cx="0" cy="0"/>
        </a:xfrm>
      </p:grpSpPr>
      <p:sp>
        <p:nvSpPr>
          <p:cNvPr id="149" name="Google Shape;149;p24"/>
          <p:cNvSpPr/>
          <p:nvPr/>
        </p:nvSpPr>
        <p:spPr>
          <a:xfrm>
            <a:off x="0" y="0"/>
            <a:ext cx="652500" cy="5143500"/>
          </a:xfrm>
          <a:prstGeom prst="rect">
            <a:avLst/>
          </a:pr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4"/>
          <p:cNvSpPr txBox="1">
            <a:spLocks noGrp="1"/>
          </p:cNvSpPr>
          <p:nvPr>
            <p:ph type="subTitle" idx="1"/>
          </p:nvPr>
        </p:nvSpPr>
        <p:spPr>
          <a:xfrm>
            <a:off x="2572950" y="3651216"/>
            <a:ext cx="4646100" cy="8328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24"/>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52" name="Google Shape;152;p24"/>
          <p:cNvSpPr/>
          <p:nvPr/>
        </p:nvSpPr>
        <p:spPr>
          <a:xfrm rot="-5400000">
            <a:off x="7622125" y="2334275"/>
            <a:ext cx="2365800" cy="77700"/>
          </a:xfrm>
          <a:prstGeom prst="roundRect">
            <a:avLst>
              <a:gd name="adj" fmla="val 50000"/>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5">
  <p:cSld name="CUSTOM_18_1">
    <p:spTree>
      <p:nvGrpSpPr>
        <p:cNvPr id="1" name="Shape 166"/>
        <p:cNvGrpSpPr/>
        <p:nvPr/>
      </p:nvGrpSpPr>
      <p:grpSpPr>
        <a:xfrm>
          <a:off x="0" y="0"/>
          <a:ext cx="0" cy="0"/>
          <a:chOff x="0" y="0"/>
          <a:chExt cx="0" cy="0"/>
        </a:xfrm>
      </p:grpSpPr>
      <p:sp>
        <p:nvSpPr>
          <p:cNvPr id="167" name="Google Shape;167;p28"/>
          <p:cNvSpPr/>
          <p:nvPr/>
        </p:nvSpPr>
        <p:spPr>
          <a:xfrm>
            <a:off x="0" y="0"/>
            <a:ext cx="652500" cy="5143500"/>
          </a:xfrm>
          <a:prstGeom prst="rect">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8"/>
          <p:cNvSpPr/>
          <p:nvPr/>
        </p:nvSpPr>
        <p:spPr>
          <a:xfrm rot="5400000">
            <a:off x="7505887" y="1857550"/>
            <a:ext cx="2598300" cy="77700"/>
          </a:xfrm>
          <a:prstGeom prst="roundRect">
            <a:avLst>
              <a:gd name="adj" fmla="val 50000"/>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169" name="Google Shape;169;p28"/>
          <p:cNvSpPr txBox="1">
            <a:spLocks noGrp="1"/>
          </p:cNvSpPr>
          <p:nvPr>
            <p:ph type="title"/>
          </p:nvPr>
        </p:nvSpPr>
        <p:spPr>
          <a:xfrm>
            <a:off x="1985038" y="1532675"/>
            <a:ext cx="5448600" cy="12645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200"/>
              <a:buNone/>
              <a:defRPr sz="8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70" name="Google Shape;170;p28"/>
          <p:cNvSpPr txBox="1">
            <a:spLocks noGrp="1"/>
          </p:cNvSpPr>
          <p:nvPr>
            <p:ph type="subTitle" idx="1"/>
          </p:nvPr>
        </p:nvSpPr>
        <p:spPr>
          <a:xfrm>
            <a:off x="2273088" y="2912600"/>
            <a:ext cx="4872600" cy="943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6">
  <p:cSld name="CUSTOM_3_1">
    <p:spTree>
      <p:nvGrpSpPr>
        <p:cNvPr id="1" name="Shape 171"/>
        <p:cNvGrpSpPr/>
        <p:nvPr/>
      </p:nvGrpSpPr>
      <p:grpSpPr>
        <a:xfrm>
          <a:off x="0" y="0"/>
          <a:ext cx="0" cy="0"/>
          <a:chOff x="0" y="0"/>
          <a:chExt cx="0" cy="0"/>
        </a:xfrm>
      </p:grpSpPr>
      <p:sp>
        <p:nvSpPr>
          <p:cNvPr id="172" name="Google Shape;172;p29"/>
          <p:cNvSpPr/>
          <p:nvPr/>
        </p:nvSpPr>
        <p:spPr>
          <a:xfrm>
            <a:off x="0" y="0"/>
            <a:ext cx="652500" cy="5143500"/>
          </a:xfrm>
          <a:prstGeom prst="rect">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rot="5400000">
            <a:off x="7505887" y="1857550"/>
            <a:ext cx="2598300" cy="77700"/>
          </a:xfrm>
          <a:prstGeom prst="roundRect">
            <a:avLst>
              <a:gd name="adj" fmla="val 50000"/>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174" name="Google Shape;174;p29"/>
          <p:cNvSpPr txBox="1">
            <a:spLocks noGrp="1"/>
          </p:cNvSpPr>
          <p:nvPr>
            <p:ph type="body" idx="1"/>
          </p:nvPr>
        </p:nvSpPr>
        <p:spPr>
          <a:xfrm>
            <a:off x="2419475" y="2005800"/>
            <a:ext cx="4953300" cy="2106300"/>
          </a:xfrm>
          <a:prstGeom prst="rect">
            <a:avLst/>
          </a:prstGeom>
        </p:spPr>
        <p:txBody>
          <a:bodyPr spcFirstLastPara="1" wrap="square" lIns="91425" tIns="91425" rIns="91425" bIns="91425" anchor="ctr" anchorCtr="0">
            <a:normAutofit/>
          </a:bodyPr>
          <a:lstStyle>
            <a:lvl1pPr marL="457200" lvl="0" indent="-317500" rtl="0">
              <a:spcBef>
                <a:spcPts val="0"/>
              </a:spcBef>
              <a:spcAft>
                <a:spcPts val="0"/>
              </a:spcAft>
              <a:buClr>
                <a:schemeClr val="accent1"/>
              </a:buClr>
              <a:buSzPts val="1400"/>
              <a:buFont typeface="Open Sans"/>
              <a:buChar char="●"/>
              <a:defRPr sz="1400"/>
            </a:lvl1pPr>
            <a:lvl2pPr marL="914400" lvl="1" indent="-279400" rtl="0">
              <a:spcBef>
                <a:spcPts val="0"/>
              </a:spcBef>
              <a:spcAft>
                <a:spcPts val="0"/>
              </a:spcAft>
              <a:buClr>
                <a:srgbClr val="999999"/>
              </a:buClr>
              <a:buSzPts val="800"/>
              <a:buFont typeface="Open Sans"/>
              <a:buChar char="○"/>
              <a:defRPr/>
            </a:lvl2pPr>
            <a:lvl3pPr marL="1371600" lvl="2" indent="-279400" rtl="0">
              <a:spcBef>
                <a:spcPts val="0"/>
              </a:spcBef>
              <a:spcAft>
                <a:spcPts val="0"/>
              </a:spcAft>
              <a:buClr>
                <a:srgbClr val="999999"/>
              </a:buClr>
              <a:buSzPts val="800"/>
              <a:buFont typeface="Open Sans"/>
              <a:buChar char="■"/>
              <a:defRPr/>
            </a:lvl3pPr>
            <a:lvl4pPr marL="1828800" lvl="3" indent="-279400" rtl="0">
              <a:spcBef>
                <a:spcPts val="0"/>
              </a:spcBef>
              <a:spcAft>
                <a:spcPts val="0"/>
              </a:spcAft>
              <a:buClr>
                <a:srgbClr val="999999"/>
              </a:buClr>
              <a:buSzPts val="800"/>
              <a:buFont typeface="Open Sans"/>
              <a:buChar char="●"/>
              <a:defRPr/>
            </a:lvl4pPr>
            <a:lvl5pPr marL="2286000" lvl="4" indent="-304800" rtl="0">
              <a:spcBef>
                <a:spcPts val="0"/>
              </a:spcBef>
              <a:spcAft>
                <a:spcPts val="0"/>
              </a:spcAft>
              <a:buClr>
                <a:srgbClr val="999999"/>
              </a:buClr>
              <a:buSzPts val="1200"/>
              <a:buFont typeface="Open Sans"/>
              <a:buChar char="○"/>
              <a:defRPr/>
            </a:lvl5pPr>
            <a:lvl6pPr marL="2743200" lvl="5" indent="-304800" rtl="0">
              <a:spcBef>
                <a:spcPts val="0"/>
              </a:spcBef>
              <a:spcAft>
                <a:spcPts val="0"/>
              </a:spcAft>
              <a:buClr>
                <a:srgbClr val="999999"/>
              </a:buClr>
              <a:buSzPts val="1200"/>
              <a:buFont typeface="Open Sans"/>
              <a:buChar char="■"/>
              <a:defRPr/>
            </a:lvl6pPr>
            <a:lvl7pPr marL="3200400" lvl="6" indent="-273050" rtl="0">
              <a:spcBef>
                <a:spcPts val="0"/>
              </a:spcBef>
              <a:spcAft>
                <a:spcPts val="0"/>
              </a:spcAft>
              <a:buClr>
                <a:srgbClr val="999999"/>
              </a:buClr>
              <a:buSzPts val="700"/>
              <a:buFont typeface="Open Sans"/>
              <a:buChar char="●"/>
              <a:defRPr/>
            </a:lvl7pPr>
            <a:lvl8pPr marL="3657600" lvl="7" indent="-273050" rtl="0">
              <a:spcBef>
                <a:spcPts val="0"/>
              </a:spcBef>
              <a:spcAft>
                <a:spcPts val="0"/>
              </a:spcAft>
              <a:buClr>
                <a:srgbClr val="999999"/>
              </a:buClr>
              <a:buSzPts val="700"/>
              <a:buFont typeface="Open Sans"/>
              <a:buChar char="○"/>
              <a:defRPr/>
            </a:lvl8pPr>
            <a:lvl9pPr marL="4114800" lvl="8" indent="-266700" rtl="0">
              <a:spcBef>
                <a:spcPts val="0"/>
              </a:spcBef>
              <a:spcAft>
                <a:spcPts val="0"/>
              </a:spcAft>
              <a:buClr>
                <a:srgbClr val="999999"/>
              </a:buClr>
              <a:buSzPts val="600"/>
              <a:buFont typeface="Open Sans"/>
              <a:buChar char="■"/>
              <a:defRPr/>
            </a:lvl9pPr>
          </a:lstStyle>
          <a:p>
            <a:endParaRPr/>
          </a:p>
        </p:txBody>
      </p:sp>
      <p:sp>
        <p:nvSpPr>
          <p:cNvPr id="175" name="Google Shape;175;p29"/>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15">
    <p:spTree>
      <p:nvGrpSpPr>
        <p:cNvPr id="1" name="Shape 206"/>
        <p:cNvGrpSpPr/>
        <p:nvPr/>
      </p:nvGrpSpPr>
      <p:grpSpPr>
        <a:xfrm>
          <a:off x="0" y="0"/>
          <a:ext cx="0" cy="0"/>
          <a:chOff x="0" y="0"/>
          <a:chExt cx="0" cy="0"/>
        </a:xfrm>
      </p:grpSpPr>
      <p:sp>
        <p:nvSpPr>
          <p:cNvPr id="207" name="Google Shape;207;p33"/>
          <p:cNvSpPr/>
          <p:nvPr/>
        </p:nvSpPr>
        <p:spPr>
          <a:xfrm>
            <a:off x="0" y="0"/>
            <a:ext cx="652500" cy="5143500"/>
          </a:xfrm>
          <a:prstGeom prst="rect">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33"/>
          <p:cNvGrpSpPr/>
          <p:nvPr/>
        </p:nvGrpSpPr>
        <p:grpSpPr>
          <a:xfrm>
            <a:off x="192327" y="335373"/>
            <a:ext cx="239095" cy="171413"/>
            <a:chOff x="-1593925" y="-140225"/>
            <a:chExt cx="331800" cy="237875"/>
          </a:xfrm>
        </p:grpSpPr>
        <p:cxnSp>
          <p:nvCxnSpPr>
            <p:cNvPr id="209" name="Google Shape;209;p33"/>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10" name="Google Shape;210;p33"/>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11" name="Google Shape;211;p33"/>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12" name="Google Shape;212;p33"/>
          <p:cNvGrpSpPr/>
          <p:nvPr/>
        </p:nvGrpSpPr>
        <p:grpSpPr>
          <a:xfrm>
            <a:off x="192331" y="1823751"/>
            <a:ext cx="239088" cy="182056"/>
            <a:chOff x="359175" y="637250"/>
            <a:chExt cx="255300" cy="194400"/>
          </a:xfrm>
        </p:grpSpPr>
        <p:grpSp>
          <p:nvGrpSpPr>
            <p:cNvPr id="213" name="Google Shape;213;p33"/>
            <p:cNvGrpSpPr/>
            <p:nvPr/>
          </p:nvGrpSpPr>
          <p:grpSpPr>
            <a:xfrm>
              <a:off x="359175" y="637250"/>
              <a:ext cx="255300" cy="78000"/>
              <a:chOff x="648300" y="324950"/>
              <a:chExt cx="255300" cy="78000"/>
            </a:xfrm>
          </p:grpSpPr>
          <p:cxnSp>
            <p:nvCxnSpPr>
              <p:cNvPr id="214" name="Google Shape;214;p33"/>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15" name="Google Shape;215;p33"/>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16" name="Google Shape;216;p33"/>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17" name="Google Shape;217;p33"/>
          <p:cNvGrpSpPr/>
          <p:nvPr/>
        </p:nvGrpSpPr>
        <p:grpSpPr>
          <a:xfrm>
            <a:off x="223704" y="2465582"/>
            <a:ext cx="176342" cy="159500"/>
            <a:chOff x="518158" y="1088300"/>
            <a:chExt cx="176342" cy="159500"/>
          </a:xfrm>
        </p:grpSpPr>
        <p:cxnSp>
          <p:nvCxnSpPr>
            <p:cNvPr id="218" name="Google Shape;218;p33"/>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19" name="Google Shape;219;p33"/>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20" name="Google Shape;220;p33"/>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21" name="Google Shape;221;p33"/>
          <p:cNvGrpSpPr/>
          <p:nvPr/>
        </p:nvGrpSpPr>
        <p:grpSpPr>
          <a:xfrm>
            <a:off x="223675" y="3084858"/>
            <a:ext cx="176400" cy="263091"/>
            <a:chOff x="519725" y="1778180"/>
            <a:chExt cx="176400" cy="263091"/>
          </a:xfrm>
        </p:grpSpPr>
        <p:sp>
          <p:nvSpPr>
            <p:cNvPr id="222" name="Google Shape;222;p33"/>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3"/>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3"/>
          <p:cNvGrpSpPr/>
          <p:nvPr/>
        </p:nvGrpSpPr>
        <p:grpSpPr>
          <a:xfrm>
            <a:off x="218275" y="3807724"/>
            <a:ext cx="187200" cy="159600"/>
            <a:chOff x="508825" y="2429151"/>
            <a:chExt cx="187200" cy="159600"/>
          </a:xfrm>
        </p:grpSpPr>
        <p:sp>
          <p:nvSpPr>
            <p:cNvPr id="225" name="Google Shape;225;p33"/>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3"/>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27" name="Google Shape;227;p33"/>
          <p:cNvGrpSpPr/>
          <p:nvPr/>
        </p:nvGrpSpPr>
        <p:grpSpPr>
          <a:xfrm>
            <a:off x="223675" y="4427100"/>
            <a:ext cx="176400" cy="176400"/>
            <a:chOff x="514225" y="2875375"/>
            <a:chExt cx="176400" cy="176400"/>
          </a:xfrm>
        </p:grpSpPr>
        <p:sp>
          <p:nvSpPr>
            <p:cNvPr id="228" name="Google Shape;228;p33"/>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9" name="Google Shape;229;p33"/>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30" name="Google Shape;230;p33"/>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31" name="Google Shape;231;p33"/>
          <p:cNvSpPr/>
          <p:nvPr/>
        </p:nvSpPr>
        <p:spPr>
          <a:xfrm rot="5400000">
            <a:off x="7505887" y="2009950"/>
            <a:ext cx="2598300" cy="77700"/>
          </a:xfrm>
          <a:prstGeom prst="roundRect">
            <a:avLst>
              <a:gd name="adj" fmla="val 50000"/>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232" name="Google Shape;232;p33">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33"/>
          <p:cNvGrpSpPr/>
          <p:nvPr/>
        </p:nvGrpSpPr>
        <p:grpSpPr>
          <a:xfrm rot="10800000">
            <a:off x="8745326" y="4425438"/>
            <a:ext cx="119400" cy="54900"/>
            <a:chOff x="8645564" y="4373138"/>
            <a:chExt cx="119400" cy="54900"/>
          </a:xfrm>
        </p:grpSpPr>
        <p:cxnSp>
          <p:nvCxnSpPr>
            <p:cNvPr id="234" name="Google Shape;234;p33"/>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35" name="Google Shape;235;p33"/>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15_1">
    <p:spTree>
      <p:nvGrpSpPr>
        <p:cNvPr id="1" name="Shape 236"/>
        <p:cNvGrpSpPr/>
        <p:nvPr/>
      </p:nvGrpSpPr>
      <p:grpSpPr>
        <a:xfrm>
          <a:off x="0" y="0"/>
          <a:ext cx="0" cy="0"/>
          <a:chOff x="0" y="0"/>
          <a:chExt cx="0" cy="0"/>
        </a:xfrm>
      </p:grpSpPr>
      <p:sp>
        <p:nvSpPr>
          <p:cNvPr id="237" name="Google Shape;237;p34"/>
          <p:cNvSpPr/>
          <p:nvPr/>
        </p:nvSpPr>
        <p:spPr>
          <a:xfrm>
            <a:off x="0" y="0"/>
            <a:ext cx="652500" cy="5143500"/>
          </a:xfrm>
          <a:prstGeom prst="rect">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34"/>
          <p:cNvGrpSpPr/>
          <p:nvPr/>
        </p:nvGrpSpPr>
        <p:grpSpPr>
          <a:xfrm>
            <a:off x="192327" y="335373"/>
            <a:ext cx="239095" cy="171413"/>
            <a:chOff x="-1593925" y="-140225"/>
            <a:chExt cx="331800" cy="237875"/>
          </a:xfrm>
        </p:grpSpPr>
        <p:cxnSp>
          <p:nvCxnSpPr>
            <p:cNvPr id="239" name="Google Shape;239;p34"/>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40" name="Google Shape;240;p34"/>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41" name="Google Shape;241;p34"/>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242" name="Google Shape;242;p34"/>
          <p:cNvSpPr/>
          <p:nvPr/>
        </p:nvSpPr>
        <p:spPr>
          <a:xfrm>
            <a:off x="1300000" y="302117"/>
            <a:ext cx="4665600" cy="237900"/>
          </a:xfrm>
          <a:prstGeom prst="roundRect">
            <a:avLst>
              <a:gd name="adj" fmla="val 50000"/>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grpSp>
        <p:nvGrpSpPr>
          <p:cNvPr id="243" name="Google Shape;243;p34"/>
          <p:cNvGrpSpPr/>
          <p:nvPr/>
        </p:nvGrpSpPr>
        <p:grpSpPr>
          <a:xfrm>
            <a:off x="192331" y="1823751"/>
            <a:ext cx="239088" cy="182056"/>
            <a:chOff x="359175" y="637250"/>
            <a:chExt cx="255300" cy="194400"/>
          </a:xfrm>
        </p:grpSpPr>
        <p:grpSp>
          <p:nvGrpSpPr>
            <p:cNvPr id="244" name="Google Shape;244;p34"/>
            <p:cNvGrpSpPr/>
            <p:nvPr/>
          </p:nvGrpSpPr>
          <p:grpSpPr>
            <a:xfrm>
              <a:off x="359175" y="637250"/>
              <a:ext cx="255300" cy="78000"/>
              <a:chOff x="648300" y="324950"/>
              <a:chExt cx="255300" cy="78000"/>
            </a:xfrm>
          </p:grpSpPr>
          <p:cxnSp>
            <p:nvCxnSpPr>
              <p:cNvPr id="245" name="Google Shape;245;p34"/>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46" name="Google Shape;246;p34"/>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47" name="Google Shape;247;p34"/>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48" name="Google Shape;248;p34"/>
          <p:cNvGrpSpPr/>
          <p:nvPr/>
        </p:nvGrpSpPr>
        <p:grpSpPr>
          <a:xfrm>
            <a:off x="223704" y="2465582"/>
            <a:ext cx="176342" cy="159500"/>
            <a:chOff x="518158" y="1088300"/>
            <a:chExt cx="176342" cy="159500"/>
          </a:xfrm>
        </p:grpSpPr>
        <p:cxnSp>
          <p:nvCxnSpPr>
            <p:cNvPr id="249" name="Google Shape;249;p34"/>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50" name="Google Shape;250;p34"/>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51" name="Google Shape;251;p34"/>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52" name="Google Shape;252;p34"/>
          <p:cNvGrpSpPr/>
          <p:nvPr/>
        </p:nvGrpSpPr>
        <p:grpSpPr>
          <a:xfrm>
            <a:off x="223675" y="3084858"/>
            <a:ext cx="176400" cy="263091"/>
            <a:chOff x="519725" y="1778180"/>
            <a:chExt cx="176400" cy="263091"/>
          </a:xfrm>
        </p:grpSpPr>
        <p:sp>
          <p:nvSpPr>
            <p:cNvPr id="253" name="Google Shape;253;p34"/>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a:off x="218275" y="3807724"/>
            <a:ext cx="187200" cy="159600"/>
            <a:chOff x="508825" y="2429151"/>
            <a:chExt cx="187200" cy="159600"/>
          </a:xfrm>
        </p:grpSpPr>
        <p:sp>
          <p:nvSpPr>
            <p:cNvPr id="256" name="Google Shape;256;p34"/>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58" name="Google Shape;258;p34"/>
          <p:cNvGrpSpPr/>
          <p:nvPr/>
        </p:nvGrpSpPr>
        <p:grpSpPr>
          <a:xfrm>
            <a:off x="223675" y="4427100"/>
            <a:ext cx="176400" cy="176400"/>
            <a:chOff x="514225" y="2875375"/>
            <a:chExt cx="176400" cy="176400"/>
          </a:xfrm>
        </p:grpSpPr>
        <p:sp>
          <p:nvSpPr>
            <p:cNvPr id="259" name="Google Shape;259;p34"/>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0" name="Google Shape;260;p34"/>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61" name="Google Shape;261;p34"/>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62" name="Google Shape;262;p34">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rot="10800000">
            <a:off x="8745326" y="4425438"/>
            <a:ext cx="119400" cy="54900"/>
            <a:chOff x="8645564" y="4373138"/>
            <a:chExt cx="119400" cy="54900"/>
          </a:xfrm>
        </p:grpSpPr>
        <p:cxnSp>
          <p:nvCxnSpPr>
            <p:cNvPr id="264" name="Google Shape;264;p34"/>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65" name="Google Shape;265;p34"/>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lt2"/>
            </a:gs>
            <a:gs pos="100000">
              <a:schemeClr val="accent1"/>
            </a:gs>
          </a:gsLst>
          <a:lin ang="0" scaled="0"/>
        </a:gra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2440200" y="2048225"/>
            <a:ext cx="4263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1834150" y="3261600"/>
            <a:ext cx="5479800" cy="6171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1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3"/>
          <p:cNvSpPr txBox="1">
            <a:spLocks noGrp="1"/>
          </p:cNvSpPr>
          <p:nvPr>
            <p:ph type="title" idx="2" hasCustomPrompt="1"/>
          </p:nvPr>
        </p:nvSpPr>
        <p:spPr>
          <a:xfrm>
            <a:off x="3776825" y="1130325"/>
            <a:ext cx="1590300" cy="794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 name="Google Shape;16;p3"/>
          <p:cNvSpPr/>
          <p:nvPr/>
        </p:nvSpPr>
        <p:spPr>
          <a:xfrm rot="5400000">
            <a:off x="7505887" y="1857550"/>
            <a:ext cx="2598300" cy="77700"/>
          </a:xfrm>
          <a:prstGeom prst="roundRect">
            <a:avLst>
              <a:gd name="adj" fmla="val 50000"/>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0"/>
            <a:ext cx="652500" cy="5143500"/>
          </a:xfrm>
          <a:prstGeom prst="rect">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rot="5400000">
            <a:off x="7505887" y="1441425"/>
            <a:ext cx="2598300" cy="77700"/>
          </a:xfrm>
          <a:prstGeom prst="roundRect">
            <a:avLst>
              <a:gd name="adj" fmla="val 50000"/>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20" name="Google Shape;20;p4"/>
          <p:cNvSpPr txBox="1">
            <a:spLocks noGrp="1"/>
          </p:cNvSpPr>
          <p:nvPr>
            <p:ph type="body" idx="1"/>
          </p:nvPr>
        </p:nvSpPr>
        <p:spPr>
          <a:xfrm>
            <a:off x="1368000" y="1016775"/>
            <a:ext cx="7056000" cy="3586500"/>
          </a:xfrm>
          <a:prstGeom prst="rect">
            <a:avLst/>
          </a:prstGeom>
        </p:spPr>
        <p:txBody>
          <a:bodyPr spcFirstLastPara="1" wrap="square" lIns="91425" tIns="91425" rIns="91425" bIns="91425" anchor="t" anchorCtr="0">
            <a:normAutofit/>
          </a:bodyPr>
          <a:lstStyle>
            <a:lvl1pPr marL="457200" lvl="0" indent="-304800">
              <a:lnSpc>
                <a:spcPct val="100000"/>
              </a:lnSpc>
              <a:spcBef>
                <a:spcPts val="0"/>
              </a:spcBef>
              <a:spcAft>
                <a:spcPts val="0"/>
              </a:spcAft>
              <a:buClr>
                <a:schemeClr val="accent2"/>
              </a:buClr>
              <a:buSzPts val="1200"/>
              <a:buAutoNum type="arabicPeriod"/>
              <a:defRPr sz="1200"/>
            </a:lvl1pPr>
            <a:lvl2pPr marL="914400" lvl="1" indent="-304800">
              <a:spcBef>
                <a:spcPts val="0"/>
              </a:spcBef>
              <a:spcAft>
                <a:spcPts val="0"/>
              </a:spcAft>
              <a:buClr>
                <a:srgbClr val="E13A3E"/>
              </a:buClr>
              <a:buSzPts val="1200"/>
              <a:buFont typeface="Roboto Light"/>
              <a:buAutoNum type="alphaLcPeriod"/>
              <a:defRPr/>
            </a:lvl2pPr>
            <a:lvl3pPr marL="1371600" lvl="2" indent="-304800">
              <a:spcBef>
                <a:spcPts val="0"/>
              </a:spcBef>
              <a:spcAft>
                <a:spcPts val="0"/>
              </a:spcAft>
              <a:buClr>
                <a:srgbClr val="E13A3E"/>
              </a:buClr>
              <a:buSzPts val="1200"/>
              <a:buFont typeface="Roboto Light"/>
              <a:buAutoNum type="romanLcPeriod"/>
              <a:defRPr/>
            </a:lvl3pPr>
            <a:lvl4pPr marL="1828800" lvl="3" indent="-304800">
              <a:spcBef>
                <a:spcPts val="0"/>
              </a:spcBef>
              <a:spcAft>
                <a:spcPts val="0"/>
              </a:spcAft>
              <a:buClr>
                <a:srgbClr val="E13A3E"/>
              </a:buClr>
              <a:buSzPts val="1200"/>
              <a:buFont typeface="Roboto Light"/>
              <a:buAutoNum type="arabicPeriod"/>
              <a:defRPr/>
            </a:lvl4pPr>
            <a:lvl5pPr marL="2286000" lvl="4" indent="-304800">
              <a:spcBef>
                <a:spcPts val="0"/>
              </a:spcBef>
              <a:spcAft>
                <a:spcPts val="0"/>
              </a:spcAft>
              <a:buClr>
                <a:srgbClr val="E13A3E"/>
              </a:buClr>
              <a:buSzPts val="1200"/>
              <a:buFont typeface="Roboto Light"/>
              <a:buAutoNum type="alphaLcPeriod"/>
              <a:defRPr/>
            </a:lvl5pPr>
            <a:lvl6pPr marL="2743200" lvl="5" indent="-304800">
              <a:spcBef>
                <a:spcPts val="0"/>
              </a:spcBef>
              <a:spcAft>
                <a:spcPts val="0"/>
              </a:spcAft>
              <a:buClr>
                <a:srgbClr val="E13A3E"/>
              </a:buClr>
              <a:buSzPts val="1200"/>
              <a:buFont typeface="Roboto Light"/>
              <a:buAutoNum type="romanLcPeriod"/>
              <a:defRPr/>
            </a:lvl6pPr>
            <a:lvl7pPr marL="3200400" lvl="6" indent="-304800">
              <a:spcBef>
                <a:spcPts val="0"/>
              </a:spcBef>
              <a:spcAft>
                <a:spcPts val="0"/>
              </a:spcAft>
              <a:buClr>
                <a:srgbClr val="E13A3E"/>
              </a:buClr>
              <a:buSzPts val="1200"/>
              <a:buFont typeface="Roboto Light"/>
              <a:buAutoNum type="arabicPeriod"/>
              <a:defRPr/>
            </a:lvl7pPr>
            <a:lvl8pPr marL="3657600" lvl="7" indent="-304800">
              <a:spcBef>
                <a:spcPts val="0"/>
              </a:spcBef>
              <a:spcAft>
                <a:spcPts val="0"/>
              </a:spcAft>
              <a:buClr>
                <a:srgbClr val="E13A3E"/>
              </a:buClr>
              <a:buSzPts val="1200"/>
              <a:buFont typeface="Roboto Light"/>
              <a:buAutoNum type="alphaLcPeriod"/>
              <a:defRPr/>
            </a:lvl8pPr>
            <a:lvl9pPr marL="4114800" lvl="8" indent="-304800">
              <a:spcBef>
                <a:spcPts val="0"/>
              </a:spcBef>
              <a:spcAft>
                <a:spcPts val="0"/>
              </a:spcAft>
              <a:buClr>
                <a:srgbClr val="E13A3E"/>
              </a:buClr>
              <a:buSzPts val="1200"/>
              <a:buFont typeface="Roboto Light"/>
              <a:buAutoNum type="romanLcPeriod"/>
              <a:defRPr/>
            </a:lvl9pPr>
          </a:lstStyle>
          <a:p>
            <a:endParaRPr/>
          </a:p>
        </p:txBody>
      </p:sp>
      <p:sp>
        <p:nvSpPr>
          <p:cNvPr id="21" name="Google Shape;21;p4"/>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p:nvPr/>
        </p:nvSpPr>
        <p:spPr>
          <a:xfrm>
            <a:off x="0" y="0"/>
            <a:ext cx="652500" cy="5143500"/>
          </a:xfrm>
          <a:prstGeom prst="rect">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p:nvPr/>
        </p:nvSpPr>
        <p:spPr>
          <a:xfrm rot="5400000">
            <a:off x="7505887" y="1857550"/>
            <a:ext cx="2598300" cy="77700"/>
          </a:xfrm>
          <a:prstGeom prst="roundRect">
            <a:avLst>
              <a:gd name="adj" fmla="val 50000"/>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42" name="Google Shape;42;p8"/>
          <p:cNvSpPr txBox="1">
            <a:spLocks noGrp="1"/>
          </p:cNvSpPr>
          <p:nvPr>
            <p:ph type="title"/>
          </p:nvPr>
        </p:nvSpPr>
        <p:spPr>
          <a:xfrm>
            <a:off x="2134363" y="1378650"/>
            <a:ext cx="5527800" cy="2386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p:nvPr/>
        </p:nvSpPr>
        <p:spPr>
          <a:xfrm>
            <a:off x="0" y="0"/>
            <a:ext cx="652500" cy="5143500"/>
          </a:xfrm>
          <a:prstGeom prst="rect">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p:nvPr/>
        </p:nvSpPr>
        <p:spPr>
          <a:xfrm rot="5400000">
            <a:off x="7505887" y="1857550"/>
            <a:ext cx="2598300" cy="77700"/>
          </a:xfrm>
          <a:prstGeom prst="roundRect">
            <a:avLst>
              <a:gd name="adj" fmla="val 50000"/>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46" name="Google Shape;46;p9"/>
          <p:cNvSpPr txBox="1">
            <a:spLocks noGrp="1"/>
          </p:cNvSpPr>
          <p:nvPr>
            <p:ph type="title"/>
          </p:nvPr>
        </p:nvSpPr>
        <p:spPr>
          <a:xfrm>
            <a:off x="2606025" y="815000"/>
            <a:ext cx="4599600" cy="12645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sz="4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7" name="Google Shape;47;p9"/>
          <p:cNvSpPr txBox="1">
            <a:spLocks noGrp="1"/>
          </p:cNvSpPr>
          <p:nvPr>
            <p:ph type="subTitle" idx="1"/>
          </p:nvPr>
        </p:nvSpPr>
        <p:spPr>
          <a:xfrm>
            <a:off x="2596175" y="2226025"/>
            <a:ext cx="4599600" cy="15417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p:nvPr/>
        </p:nvSpPr>
        <p:spPr>
          <a:xfrm>
            <a:off x="0" y="0"/>
            <a:ext cx="652500" cy="5143500"/>
          </a:xfrm>
          <a:prstGeom prst="rect">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p:nvPr/>
        </p:nvSpPr>
        <p:spPr>
          <a:xfrm rot="5400000">
            <a:off x="7505887" y="1857550"/>
            <a:ext cx="2598300" cy="77700"/>
          </a:xfrm>
          <a:prstGeom prst="roundRect">
            <a:avLst>
              <a:gd name="adj" fmla="val 50000"/>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51" name="Google Shape;51;p10"/>
          <p:cNvSpPr txBox="1">
            <a:spLocks noGrp="1"/>
          </p:cNvSpPr>
          <p:nvPr>
            <p:ph type="body" idx="1"/>
          </p:nvPr>
        </p:nvSpPr>
        <p:spPr>
          <a:xfrm>
            <a:off x="2758950" y="3919800"/>
            <a:ext cx="4270500" cy="683700"/>
          </a:xfrm>
          <a:prstGeom prst="rect">
            <a:avLst/>
          </a:prstGeom>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SzPts val="1500"/>
              <a:buNone/>
              <a:defRPr sz="2500">
                <a:latin typeface="Open Sans SemiBold"/>
                <a:ea typeface="Open Sans SemiBold"/>
                <a:cs typeface="Open Sans SemiBold"/>
                <a:sym typeface="Open Sans SemiBold"/>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16">
    <p:bg>
      <p:bgPr>
        <a:gradFill>
          <a:gsLst>
            <a:gs pos="0">
              <a:schemeClr val="accent4"/>
            </a:gs>
            <a:gs pos="100000">
              <a:schemeClr val="accent3"/>
            </a:gs>
          </a:gsLst>
          <a:lin ang="18900732" scaled="0"/>
        </a:grad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2440200" y="2048225"/>
            <a:ext cx="4263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16"/>
          <p:cNvSpPr txBox="1">
            <a:spLocks noGrp="1"/>
          </p:cNvSpPr>
          <p:nvPr>
            <p:ph type="subTitle" idx="1"/>
          </p:nvPr>
        </p:nvSpPr>
        <p:spPr>
          <a:xfrm>
            <a:off x="1834150" y="3261600"/>
            <a:ext cx="5479800" cy="617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2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 name="Google Shape;85;p16"/>
          <p:cNvSpPr txBox="1">
            <a:spLocks noGrp="1"/>
          </p:cNvSpPr>
          <p:nvPr>
            <p:ph type="title" idx="2" hasCustomPrompt="1"/>
          </p:nvPr>
        </p:nvSpPr>
        <p:spPr>
          <a:xfrm>
            <a:off x="3776825" y="1130325"/>
            <a:ext cx="1590300" cy="794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6" name="Google Shape;86;p16"/>
          <p:cNvSpPr/>
          <p:nvPr/>
        </p:nvSpPr>
        <p:spPr>
          <a:xfrm rot="-5400000">
            <a:off x="7622125" y="2334275"/>
            <a:ext cx="2365800" cy="77700"/>
          </a:xfrm>
          <a:prstGeom prst="roundRect">
            <a:avLst>
              <a:gd name="adj" fmla="val 50000"/>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17">
    <p:bg>
      <p:bgPr>
        <a:gradFill>
          <a:gsLst>
            <a:gs pos="0">
              <a:schemeClr val="accent3"/>
            </a:gs>
            <a:gs pos="100000">
              <a:srgbClr val="BBDB70"/>
            </a:gs>
          </a:gsLst>
          <a:lin ang="18900732" scaled="0"/>
        </a:gradFill>
        <a:effectLst/>
      </p:bgPr>
    </p:bg>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2440200" y="2048225"/>
            <a:ext cx="4263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 name="Google Shape;89;p17"/>
          <p:cNvSpPr txBox="1">
            <a:spLocks noGrp="1"/>
          </p:cNvSpPr>
          <p:nvPr>
            <p:ph type="subTitle" idx="1"/>
          </p:nvPr>
        </p:nvSpPr>
        <p:spPr>
          <a:xfrm>
            <a:off x="1834150" y="3261600"/>
            <a:ext cx="5479800" cy="617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2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17"/>
          <p:cNvSpPr txBox="1">
            <a:spLocks noGrp="1"/>
          </p:cNvSpPr>
          <p:nvPr>
            <p:ph type="title" idx="2" hasCustomPrompt="1"/>
          </p:nvPr>
        </p:nvSpPr>
        <p:spPr>
          <a:xfrm>
            <a:off x="3776825" y="1130325"/>
            <a:ext cx="1590300" cy="794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17"/>
          <p:cNvSpPr/>
          <p:nvPr/>
        </p:nvSpPr>
        <p:spPr>
          <a:xfrm rot="5400000">
            <a:off x="7505887" y="1857550"/>
            <a:ext cx="2598300" cy="77700"/>
          </a:xfrm>
          <a:prstGeom prst="roundRect">
            <a:avLst>
              <a:gd name="adj" fmla="val 50000"/>
            </a:avLst>
          </a:pr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1pPr>
            <a:lvl2pPr lvl="1">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2pPr>
            <a:lvl3pPr lvl="2">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3pPr>
            <a:lvl4pPr lvl="3">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4pPr>
            <a:lvl5pPr lvl="4">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5pPr>
            <a:lvl6pPr lvl="5">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6pPr>
            <a:lvl7pPr lvl="6">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7pPr>
            <a:lvl8pPr lvl="7">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8pPr>
            <a:lvl9pPr lvl="8">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1"/>
              </a:buClr>
              <a:buSzPts val="1800"/>
              <a:buFont typeface="Advent Pro"/>
              <a:buChar char="●"/>
              <a:defRPr sz="1800">
                <a:solidFill>
                  <a:schemeClr val="lt1"/>
                </a:solidFill>
                <a:latin typeface="Advent Pro"/>
                <a:ea typeface="Advent Pro"/>
                <a:cs typeface="Advent Pro"/>
                <a:sym typeface="Advent Pro"/>
              </a:defRPr>
            </a:lvl1pPr>
            <a:lvl2pPr marL="914400" lvl="1"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2pPr>
            <a:lvl3pPr marL="1371600" lvl="2"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3pPr>
            <a:lvl4pPr marL="1828800" lvl="3"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4pPr>
            <a:lvl5pPr marL="2286000" lvl="4"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5pPr>
            <a:lvl6pPr marL="2743200" lvl="5"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6pPr>
            <a:lvl7pPr marL="3200400" lvl="6"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7pPr>
            <a:lvl8pPr marL="3657600" lvl="7"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8pPr>
            <a:lvl9pPr marL="4114800" lvl="8"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6" r:id="rId6"/>
    <p:sldLayoutId id="2147483658" r:id="rId7"/>
    <p:sldLayoutId id="2147483662" r:id="rId8"/>
    <p:sldLayoutId id="2147483663" r:id="rId9"/>
    <p:sldLayoutId id="2147483664" r:id="rId10"/>
    <p:sldLayoutId id="2147483665" r:id="rId11"/>
    <p:sldLayoutId id="2147483667" r:id="rId12"/>
    <p:sldLayoutId id="2147483668" r:id="rId13"/>
    <p:sldLayoutId id="2147483670" r:id="rId14"/>
    <p:sldLayoutId id="2147483674" r:id="rId15"/>
    <p:sldLayoutId id="2147483675" r:id="rId16"/>
    <p:sldLayoutId id="2147483679" r:id="rId17"/>
    <p:sldLayoutId id="2147483680"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66"/>
        <p:cNvGrpSpPr/>
        <p:nvPr/>
      </p:nvGrpSpPr>
      <p:grpSpPr>
        <a:xfrm>
          <a:off x="0" y="0"/>
          <a:ext cx="0" cy="0"/>
          <a:chOff x="0" y="0"/>
          <a:chExt cx="0" cy="0"/>
        </a:xfrm>
      </p:grpSpPr>
      <p:sp>
        <p:nvSpPr>
          <p:cNvPr id="267" name="Google Shape;267;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8" name="Google Shape;268;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slide" Target="slide11.xml"/><Relationship Id="rId7" Type="http://schemas.openxmlformats.org/officeDocument/2006/relationships/slide" Target="slide4.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17.xml"/><Relationship Id="rId5" Type="http://schemas.openxmlformats.org/officeDocument/2006/relationships/slide" Target="slide15.xml"/><Relationship Id="rId4" Type="http://schemas.openxmlformats.org/officeDocument/2006/relationships/slide" Target="slide6.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slide" Target="slide4.xml"/><Relationship Id="rId7" Type="http://schemas.openxmlformats.org/officeDocument/2006/relationships/slide" Target="slide8.xml"/><Relationship Id="rId12"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slide" Target="slide17.xml"/><Relationship Id="rId11" Type="http://schemas.openxmlformats.org/officeDocument/2006/relationships/image" Target="../media/image13.png"/><Relationship Id="rId5" Type="http://schemas.openxmlformats.org/officeDocument/2006/relationships/slide" Target="slide15.xm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slide" Target="slide11.xml"/><Relationship Id="rId9" Type="http://schemas.openxmlformats.org/officeDocument/2006/relationships/image" Target="../media/image11.png"/><Relationship Id="rId1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slide" Target="slide4.xml"/><Relationship Id="rId5" Type="http://schemas.openxmlformats.org/officeDocument/2006/relationships/slide" Target="slide17.xml"/><Relationship Id="rId4" Type="http://schemas.openxmlformats.org/officeDocument/2006/relationships/slide" Target="slide15.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 Target="slide11.xml"/><Relationship Id="rId7" Type="http://schemas.openxmlformats.org/officeDocument/2006/relationships/slide" Target="slide12.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slide" Target="slide4.xml"/><Relationship Id="rId11" Type="http://schemas.openxmlformats.org/officeDocument/2006/relationships/image" Target="../media/image21.png"/><Relationship Id="rId5" Type="http://schemas.openxmlformats.org/officeDocument/2006/relationships/slide" Target="slide17.xml"/><Relationship Id="rId10" Type="http://schemas.openxmlformats.org/officeDocument/2006/relationships/image" Target="../media/image20.png"/><Relationship Id="rId4" Type="http://schemas.openxmlformats.org/officeDocument/2006/relationships/slide" Target="slide15.xml"/><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 Target="slide11.xml"/><Relationship Id="rId7" Type="http://schemas.openxmlformats.org/officeDocument/2006/relationships/slide" Target="slide12.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slide" Target="slide4.xml"/><Relationship Id="rId11" Type="http://schemas.openxmlformats.org/officeDocument/2006/relationships/image" Target="../media/image25.png"/><Relationship Id="rId5" Type="http://schemas.openxmlformats.org/officeDocument/2006/relationships/slide" Target="slide17.xml"/><Relationship Id="rId10" Type="http://schemas.openxmlformats.org/officeDocument/2006/relationships/image" Target="../media/image24.png"/><Relationship Id="rId4" Type="http://schemas.openxmlformats.org/officeDocument/2006/relationships/slide" Target="slide15.xml"/><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 Target="slide11.xml"/><Relationship Id="rId7" Type="http://schemas.openxmlformats.org/officeDocument/2006/relationships/slide" Target="slide12.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slide" Target="slide4.xml"/><Relationship Id="rId5" Type="http://schemas.openxmlformats.org/officeDocument/2006/relationships/slide" Target="slide17.xml"/><Relationship Id="rId10" Type="http://schemas.openxmlformats.org/officeDocument/2006/relationships/image" Target="../media/image28.png"/><Relationship Id="rId4" Type="http://schemas.openxmlformats.org/officeDocument/2006/relationships/slide" Target="slide15.xml"/><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slide" Target="slide4.xml"/><Relationship Id="rId5" Type="http://schemas.openxmlformats.org/officeDocument/2006/relationships/slide" Target="slide17.xml"/><Relationship Id="rId4" Type="http://schemas.openxmlformats.org/officeDocument/2006/relationships/slide" Target="slide15.xml"/></Relationships>
</file>

<file path=ppt/slides/_rels/slide16.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16.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slide" Target="slide4.xml"/><Relationship Id="rId5" Type="http://schemas.openxmlformats.org/officeDocument/2006/relationships/slide" Target="slide17.xml"/><Relationship Id="rId4" Type="http://schemas.openxmlformats.org/officeDocument/2006/relationships/slide" Target="slide15.xml"/></Relationships>
</file>

<file path=ppt/slides/_rels/slide1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slide" Target="slide4.xml"/><Relationship Id="rId5" Type="http://schemas.openxmlformats.org/officeDocument/2006/relationships/slide" Target="slide17.xml"/><Relationship Id="rId4" Type="http://schemas.openxmlformats.org/officeDocument/2006/relationships/slide" Target="slide15.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 Target="slide11.xml"/><Relationship Id="rId7" Type="http://schemas.openxmlformats.org/officeDocument/2006/relationships/slide" Target="slide18.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slide" Target="slide4.xml"/><Relationship Id="rId5" Type="http://schemas.openxmlformats.org/officeDocument/2006/relationships/slide" Target="slide17.xml"/><Relationship Id="rId10" Type="http://schemas.openxmlformats.org/officeDocument/2006/relationships/image" Target="../media/image31.png"/><Relationship Id="rId4" Type="http://schemas.openxmlformats.org/officeDocument/2006/relationships/slide" Target="slide15.xml"/><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 Target="slide11.xml"/><Relationship Id="rId7" Type="http://schemas.openxmlformats.org/officeDocument/2006/relationships/slide" Target="slide18.xm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slide" Target="slide4.xml"/><Relationship Id="rId11" Type="http://schemas.openxmlformats.org/officeDocument/2006/relationships/image" Target="../media/image35.png"/><Relationship Id="rId5" Type="http://schemas.openxmlformats.org/officeDocument/2006/relationships/slide" Target="slide17.xml"/><Relationship Id="rId10" Type="http://schemas.openxmlformats.org/officeDocument/2006/relationships/image" Target="../media/image34.png"/><Relationship Id="rId4" Type="http://schemas.openxmlformats.org/officeDocument/2006/relationships/slide" Target="slide15.xml"/><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4.xml"/><Relationship Id="rId5" Type="http://schemas.openxmlformats.org/officeDocument/2006/relationships/slide" Target="slide17.xml"/><Relationship Id="rId4" Type="http://schemas.openxmlformats.org/officeDocument/2006/relationships/slide" Target="slide15.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 Target="slide11.xml"/><Relationship Id="rId7" Type="http://schemas.openxmlformats.org/officeDocument/2006/relationships/slide" Target="slide18.xm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slide" Target="slide4.xml"/><Relationship Id="rId5" Type="http://schemas.openxmlformats.org/officeDocument/2006/relationships/slide" Target="slide17.xml"/><Relationship Id="rId4" Type="http://schemas.openxmlformats.org/officeDocument/2006/relationships/slide" Target="slide15.xml"/><Relationship Id="rId9"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 Target="slide11.xml"/><Relationship Id="rId7" Type="http://schemas.openxmlformats.org/officeDocument/2006/relationships/slide" Target="slide18.xm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slide" Target="slide4.xml"/><Relationship Id="rId5" Type="http://schemas.openxmlformats.org/officeDocument/2006/relationships/slide" Target="slide17.xml"/><Relationship Id="rId4" Type="http://schemas.openxmlformats.org/officeDocument/2006/relationships/slide" Target="slide15.xml"/></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 Target="slide11.xml"/><Relationship Id="rId7" Type="http://schemas.openxmlformats.org/officeDocument/2006/relationships/slide" Target="slide18.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slide" Target="slide4.xml"/><Relationship Id="rId5" Type="http://schemas.openxmlformats.org/officeDocument/2006/relationships/slide" Target="slide17.xml"/><Relationship Id="rId10" Type="http://schemas.openxmlformats.org/officeDocument/2006/relationships/image" Target="../media/image41.png"/><Relationship Id="rId4" Type="http://schemas.openxmlformats.org/officeDocument/2006/relationships/slide" Target="slide15.xml"/><Relationship Id="rId9"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11.xml"/><Relationship Id="rId7" Type="http://schemas.openxmlformats.org/officeDocument/2006/relationships/slide" Target="slide18.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slide" Target="slide4.xml"/><Relationship Id="rId5" Type="http://schemas.openxmlformats.org/officeDocument/2006/relationships/slide" Target="slide17.xml"/><Relationship Id="rId10" Type="http://schemas.openxmlformats.org/officeDocument/2006/relationships/image" Target="../media/image44.png"/><Relationship Id="rId4" Type="http://schemas.openxmlformats.org/officeDocument/2006/relationships/slide" Target="slide15.xml"/><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 Target="slide11.xml"/><Relationship Id="rId7" Type="http://schemas.openxmlformats.org/officeDocument/2006/relationships/slide" Target="slide18.xm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slide" Target="slide4.xml"/><Relationship Id="rId5" Type="http://schemas.openxmlformats.org/officeDocument/2006/relationships/slide" Target="slide17.xml"/><Relationship Id="rId10" Type="http://schemas.openxmlformats.org/officeDocument/2006/relationships/image" Target="../media/image47.png"/><Relationship Id="rId4" Type="http://schemas.openxmlformats.org/officeDocument/2006/relationships/slide" Target="slide15.xml"/><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 Target="slide11.xml"/><Relationship Id="rId7" Type="http://schemas.openxmlformats.org/officeDocument/2006/relationships/slide" Target="slide18.xm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slide" Target="slide4.xml"/><Relationship Id="rId5" Type="http://schemas.openxmlformats.org/officeDocument/2006/relationships/slide" Target="slide17.xml"/><Relationship Id="rId4" Type="http://schemas.openxmlformats.org/officeDocument/2006/relationships/slide" Target="slide15.xml"/></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 Target="slide11.xml"/><Relationship Id="rId7" Type="http://schemas.openxmlformats.org/officeDocument/2006/relationships/slide" Target="slide18.xm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slide" Target="slide4.xml"/><Relationship Id="rId5" Type="http://schemas.openxmlformats.org/officeDocument/2006/relationships/slide" Target="slide17.xml"/><Relationship Id="rId4" Type="http://schemas.openxmlformats.org/officeDocument/2006/relationships/slide" Target="slide15.xml"/><Relationship Id="rId9" Type="http://schemas.openxmlformats.org/officeDocument/2006/relationships/image" Target="../media/image50.png"/></Relationships>
</file>

<file path=ppt/slides/_rels/slide2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 Target="slide11.xml"/><Relationship Id="rId7" Type="http://schemas.openxmlformats.org/officeDocument/2006/relationships/slide" Target="slide18.xm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slide" Target="slide4.xml"/><Relationship Id="rId5" Type="http://schemas.openxmlformats.org/officeDocument/2006/relationships/slide" Target="slide17.xml"/><Relationship Id="rId4" Type="http://schemas.openxmlformats.org/officeDocument/2006/relationships/slide" Target="slide15.xml"/><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 Target="slide11.xml"/><Relationship Id="rId7" Type="http://schemas.openxmlformats.org/officeDocument/2006/relationships/slide" Target="slide18.xm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slide" Target="slide4.xml"/><Relationship Id="rId5" Type="http://schemas.openxmlformats.org/officeDocument/2006/relationships/slide" Target="slide17.xml"/><Relationship Id="rId4" Type="http://schemas.openxmlformats.org/officeDocument/2006/relationships/slide" Target="slide15.xml"/><Relationship Id="rId9" Type="http://schemas.openxmlformats.org/officeDocument/2006/relationships/image" Target="../media/image54.png"/></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 Target="slide11.xml"/><Relationship Id="rId7" Type="http://schemas.openxmlformats.org/officeDocument/2006/relationships/slide" Target="slide18.xm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slide" Target="slide4.xml"/><Relationship Id="rId5" Type="http://schemas.openxmlformats.org/officeDocument/2006/relationships/slide" Target="slide17.xml"/><Relationship Id="rId4" Type="http://schemas.openxmlformats.org/officeDocument/2006/relationships/slide" Target="slide15.xml"/><Relationship Id="rId9"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17.xml"/><Relationship Id="rId4" Type="http://schemas.openxmlformats.org/officeDocument/2006/relationships/slide" Target="slide15.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 Target="slide11.xml"/><Relationship Id="rId7" Type="http://schemas.openxmlformats.org/officeDocument/2006/relationships/slide" Target="slide18.xml"/><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slide" Target="slide4.xml"/><Relationship Id="rId5" Type="http://schemas.openxmlformats.org/officeDocument/2006/relationships/slide" Target="slide17.xml"/><Relationship Id="rId4" Type="http://schemas.openxmlformats.org/officeDocument/2006/relationships/slide" Target="slide15.xml"/></Relationships>
</file>

<file path=ppt/slides/_rels/slide31.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slide" Target="slide17.xml"/><Relationship Id="rId4" Type="http://schemas.openxmlformats.org/officeDocument/2006/relationships/slide" Target="slide15.xml"/></Relationships>
</file>

<file path=ppt/slides/_rels/slide32.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hyperlink" Target="https://www.kaggle.com/datasets/prakharrathi25/banking-dataset-marketing-targets/discussion/308241"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slide" Target="slide4.xml"/><Relationship Id="rId5" Type="http://schemas.openxmlformats.org/officeDocument/2006/relationships/slide" Target="slide17.xml"/><Relationship Id="rId4" Type="http://schemas.openxmlformats.org/officeDocument/2006/relationships/slide" Target="slide15.xml"/></Relationships>
</file>

<file path=ppt/slides/_rels/slide33.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slide" Target="slide4.xml"/><Relationship Id="rId5" Type="http://schemas.openxmlformats.org/officeDocument/2006/relationships/slide" Target="slide17.xml"/><Relationship Id="rId4" Type="http://schemas.openxmlformats.org/officeDocument/2006/relationships/slide" Target="slide15.xml"/></Relationships>
</file>

<file path=ppt/slides/_rels/slide34.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34.xml"/><Relationship Id="rId1" Type="http://schemas.openxmlformats.org/officeDocument/2006/relationships/slideLayout" Target="../slideLayouts/slideLayout19.xml"/><Relationship Id="rId6" Type="http://schemas.openxmlformats.org/officeDocument/2006/relationships/image" Target="../media/image60.png"/><Relationship Id="rId5" Type="http://schemas.openxmlformats.org/officeDocument/2006/relationships/hyperlink" Target="mailto:evanputragratia@gmail.com" TargetMode="Externa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slide" Target="slide11.xml"/><Relationship Id="rId7"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slide" Target="slide4.xml"/><Relationship Id="rId5" Type="http://schemas.openxmlformats.org/officeDocument/2006/relationships/slide" Target="slide17.xml"/><Relationship Id="rId4" Type="http://schemas.openxmlformats.org/officeDocument/2006/relationships/slide" Target="slide15.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11.xml"/><Relationship Id="rId7" Type="http://schemas.openxmlformats.org/officeDocument/2006/relationships/slide" Target="slide15.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slide" Target="slide4.xml"/><Relationship Id="rId5" Type="http://schemas.openxmlformats.org/officeDocument/2006/relationships/slide" Target="slide5.xml"/><Relationship Id="rId10" Type="http://schemas.openxmlformats.org/officeDocument/2006/relationships/chart" Target="../charts/chart1.xml"/><Relationship Id="rId4" Type="http://schemas.openxmlformats.org/officeDocument/2006/relationships/slide" Target="slide17.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slide" Target="slide6.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slide" Target="slide4.xml"/><Relationship Id="rId5" Type="http://schemas.openxmlformats.org/officeDocument/2006/relationships/slide" Target="slide17.xml"/><Relationship Id="rId4" Type="http://schemas.openxmlformats.org/officeDocument/2006/relationships/slide" Target="slide15.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 Target="slide11.xml"/><Relationship Id="rId7" Type="http://schemas.openxmlformats.org/officeDocument/2006/relationships/slide" Target="slide7.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slide" Target="slide4.xml"/><Relationship Id="rId5" Type="http://schemas.openxmlformats.org/officeDocument/2006/relationships/slide" Target="slide17.xml"/><Relationship Id="rId4" Type="http://schemas.openxmlformats.org/officeDocument/2006/relationships/slide" Target="slide15.xml"/><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4.xml"/><Relationship Id="rId7" Type="http://schemas.openxmlformats.org/officeDocument/2006/relationships/slide" Target="slide8.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slide" Target="slide17.xml"/><Relationship Id="rId5" Type="http://schemas.openxmlformats.org/officeDocument/2006/relationships/slide" Target="slide15.xml"/><Relationship Id="rId4" Type="http://schemas.openxmlformats.org/officeDocument/2006/relationships/slide" Target="slide11.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4.xml"/><Relationship Id="rId7" Type="http://schemas.openxmlformats.org/officeDocument/2006/relationships/slide" Target="slide8.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slide" Target="slide17.xml"/><Relationship Id="rId5" Type="http://schemas.openxmlformats.org/officeDocument/2006/relationships/slide" Target="slide15.xml"/><Relationship Id="rId4"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3"/>
        <p:cNvGrpSpPr/>
        <p:nvPr/>
      </p:nvGrpSpPr>
      <p:grpSpPr>
        <a:xfrm>
          <a:off x="0" y="0"/>
          <a:ext cx="0" cy="0"/>
          <a:chOff x="0" y="0"/>
          <a:chExt cx="0" cy="0"/>
        </a:xfrm>
      </p:grpSpPr>
      <p:sp>
        <p:nvSpPr>
          <p:cNvPr id="275" name="Google Shape;275;p37"/>
          <p:cNvSpPr/>
          <p:nvPr/>
        </p:nvSpPr>
        <p:spPr>
          <a:xfrm rot="-5400000">
            <a:off x="183000" y="1586875"/>
            <a:ext cx="423000" cy="6558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7"/>
          <p:cNvSpPr txBox="1">
            <a:spLocks noGrp="1"/>
          </p:cNvSpPr>
          <p:nvPr>
            <p:ph type="ctrTitle"/>
          </p:nvPr>
        </p:nvSpPr>
        <p:spPr>
          <a:xfrm>
            <a:off x="3618194" y="2005807"/>
            <a:ext cx="5214900" cy="85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3600" dirty="0" err="1"/>
              <a:t>Predict</a:t>
            </a:r>
            <a:r>
              <a:rPr lang="id-ID" sz="3600" dirty="0"/>
              <a:t> Term Deposit</a:t>
            </a:r>
            <a:endParaRPr sz="3600" dirty="0"/>
          </a:p>
        </p:txBody>
      </p:sp>
      <p:grpSp>
        <p:nvGrpSpPr>
          <p:cNvPr id="278" name="Google Shape;278;p37"/>
          <p:cNvGrpSpPr/>
          <p:nvPr/>
        </p:nvGrpSpPr>
        <p:grpSpPr>
          <a:xfrm>
            <a:off x="192327" y="335373"/>
            <a:ext cx="239095" cy="171413"/>
            <a:chOff x="-1593925" y="-140225"/>
            <a:chExt cx="331800" cy="237875"/>
          </a:xfrm>
        </p:grpSpPr>
        <p:cxnSp>
          <p:nvCxnSpPr>
            <p:cNvPr id="279" name="Google Shape;279;p37"/>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80" name="Google Shape;280;p37"/>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81" name="Google Shape;281;p37"/>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282" name="Google Shape;282;p37"/>
          <p:cNvSpPr/>
          <p:nvPr/>
        </p:nvSpPr>
        <p:spPr>
          <a:xfrm>
            <a:off x="814385" y="269121"/>
            <a:ext cx="2408047" cy="282651"/>
          </a:xfrm>
          <a:prstGeom prst="roundRect">
            <a:avLst>
              <a:gd name="adj" fmla="val 50000"/>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sz="1200" b="1" dirty="0">
                <a:solidFill>
                  <a:schemeClr val="tx1"/>
                </a:solidFill>
                <a:latin typeface="Open Sans"/>
                <a:ea typeface="Open Sans"/>
                <a:cs typeface="Open Sans"/>
                <a:sym typeface="Open Sans"/>
              </a:rPr>
              <a:t>Data Science</a:t>
            </a:r>
          </a:p>
        </p:txBody>
      </p:sp>
      <p:grpSp>
        <p:nvGrpSpPr>
          <p:cNvPr id="283" name="Google Shape;283;p37"/>
          <p:cNvGrpSpPr/>
          <p:nvPr/>
        </p:nvGrpSpPr>
        <p:grpSpPr>
          <a:xfrm>
            <a:off x="192331" y="1823751"/>
            <a:ext cx="239088" cy="182056"/>
            <a:chOff x="192331" y="1823751"/>
            <a:chExt cx="239088" cy="182056"/>
          </a:xfrm>
        </p:grpSpPr>
        <p:grpSp>
          <p:nvGrpSpPr>
            <p:cNvPr id="284" name="Google Shape;284;p37"/>
            <p:cNvGrpSpPr/>
            <p:nvPr/>
          </p:nvGrpSpPr>
          <p:grpSpPr>
            <a:xfrm>
              <a:off x="192331" y="1823751"/>
              <a:ext cx="239088" cy="73047"/>
              <a:chOff x="648300" y="324950"/>
              <a:chExt cx="255300" cy="78000"/>
            </a:xfrm>
          </p:grpSpPr>
          <p:cxnSp>
            <p:nvCxnSpPr>
              <p:cNvPr id="285" name="Google Shape;285;p37"/>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86" name="Google Shape;286;p37"/>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87" name="Google Shape;287;p37"/>
            <p:cNvSpPr/>
            <p:nvPr/>
          </p:nvSpPr>
          <p:spPr>
            <a:xfrm>
              <a:off x="234988" y="1823751"/>
              <a:ext cx="155927" cy="182056"/>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88" name="Google Shape;288;p37"/>
          <p:cNvGrpSpPr/>
          <p:nvPr/>
        </p:nvGrpSpPr>
        <p:grpSpPr>
          <a:xfrm>
            <a:off x="223704" y="2465582"/>
            <a:ext cx="176342" cy="159500"/>
            <a:chOff x="223704" y="2465582"/>
            <a:chExt cx="176342" cy="159500"/>
          </a:xfrm>
        </p:grpSpPr>
        <p:cxnSp>
          <p:nvCxnSpPr>
            <p:cNvPr id="289" name="Google Shape;289;p37">
              <a:hlinkClick r:id="rId3" action="ppaction://hlinksldjump"/>
            </p:cNvPr>
            <p:cNvCxnSpPr/>
            <p:nvPr/>
          </p:nvCxnSpPr>
          <p:spPr>
            <a:xfrm>
              <a:off x="223704" y="2561182"/>
              <a:ext cx="0" cy="63900"/>
            </a:xfrm>
            <a:prstGeom prst="straightConnector1">
              <a:avLst/>
            </a:prstGeom>
            <a:noFill/>
            <a:ln w="28575" cap="rnd" cmpd="sng">
              <a:solidFill>
                <a:schemeClr val="lt1"/>
              </a:solidFill>
              <a:prstDash val="solid"/>
              <a:round/>
              <a:headEnd type="none" w="med" len="med"/>
              <a:tailEnd type="none" w="med" len="med"/>
            </a:ln>
          </p:spPr>
        </p:cxnSp>
        <p:cxnSp>
          <p:nvCxnSpPr>
            <p:cNvPr id="290" name="Google Shape;290;p37">
              <a:hlinkClick r:id="rId3" action="ppaction://hlinksldjump"/>
            </p:cNvPr>
            <p:cNvCxnSpPr/>
            <p:nvPr/>
          </p:nvCxnSpPr>
          <p:spPr>
            <a:xfrm>
              <a:off x="311875" y="2514982"/>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91" name="Google Shape;291;p37">
              <a:hlinkClick r:id="rId3" action="ppaction://hlinksldjump"/>
            </p:cNvPr>
            <p:cNvCxnSpPr/>
            <p:nvPr/>
          </p:nvCxnSpPr>
          <p:spPr>
            <a:xfrm>
              <a:off x="400046" y="2465582"/>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92" name="Google Shape;292;p37"/>
          <p:cNvGrpSpPr/>
          <p:nvPr/>
        </p:nvGrpSpPr>
        <p:grpSpPr>
          <a:xfrm>
            <a:off x="223675" y="3084858"/>
            <a:ext cx="176400" cy="263091"/>
            <a:chOff x="519725" y="1778180"/>
            <a:chExt cx="176400" cy="263091"/>
          </a:xfrm>
        </p:grpSpPr>
        <p:sp>
          <p:nvSpPr>
            <p:cNvPr id="293" name="Google Shape;293;p37"/>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37"/>
          <p:cNvGrpSpPr/>
          <p:nvPr/>
        </p:nvGrpSpPr>
        <p:grpSpPr>
          <a:xfrm>
            <a:off x="218275" y="3807724"/>
            <a:ext cx="187200" cy="159600"/>
            <a:chOff x="508825" y="2429151"/>
            <a:chExt cx="187200" cy="159600"/>
          </a:xfrm>
        </p:grpSpPr>
        <p:sp>
          <p:nvSpPr>
            <p:cNvPr id="296" name="Google Shape;296;p37"/>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98" name="Google Shape;298;p37"/>
          <p:cNvGrpSpPr/>
          <p:nvPr/>
        </p:nvGrpSpPr>
        <p:grpSpPr>
          <a:xfrm>
            <a:off x="223675" y="4427100"/>
            <a:ext cx="176400" cy="176400"/>
            <a:chOff x="514225" y="2875375"/>
            <a:chExt cx="176400" cy="176400"/>
          </a:xfrm>
        </p:grpSpPr>
        <p:sp>
          <p:nvSpPr>
            <p:cNvPr id="299" name="Google Shape;299;p37"/>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0" name="Google Shape;300;p37"/>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01" name="Google Shape;301;p37"/>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02" name="Google Shape;302;p37">
            <a:hlinkClick r:id="rId4" action="ppaction://hlinksldjump"/>
          </p:cNvPr>
          <p:cNvSpPr/>
          <p:nvPr/>
        </p:nvSpPr>
        <p:spPr>
          <a:xfrm>
            <a:off x="5103635" y="3144458"/>
            <a:ext cx="2387159" cy="388356"/>
          </a:xfrm>
          <a:prstGeom prst="roundRect">
            <a:avLst>
              <a:gd name="adj" fmla="val 50000"/>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dirty="0">
                <a:solidFill>
                  <a:schemeClr val="lt1"/>
                </a:solidFill>
                <a:latin typeface="Open Sans SemiBold"/>
                <a:ea typeface="Open Sans SemiBold"/>
                <a:cs typeface="Open Sans SemiBold"/>
                <a:sym typeface="Open Sans SemiBold"/>
              </a:rPr>
              <a:t>By: Novia Wulandari</a:t>
            </a:r>
          </a:p>
        </p:txBody>
      </p:sp>
      <p:sp>
        <p:nvSpPr>
          <p:cNvPr id="303" name="Google Shape;303;p37">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37"/>
          <p:cNvGrpSpPr/>
          <p:nvPr/>
        </p:nvGrpSpPr>
        <p:grpSpPr>
          <a:xfrm rot="10800000">
            <a:off x="8745326" y="4425438"/>
            <a:ext cx="119400" cy="54900"/>
            <a:chOff x="8645564" y="4373138"/>
            <a:chExt cx="119400" cy="54900"/>
          </a:xfrm>
        </p:grpSpPr>
        <p:cxnSp>
          <p:nvCxnSpPr>
            <p:cNvPr id="305" name="Google Shape;305;p37"/>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306" name="Google Shape;306;p37"/>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307" name="Google Shape;307;p37">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7">
            <a:hlinkClick r:id="rId5"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a:hlinkClick r:id="rId6"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a:hlinkClick r:id="rId7"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a:hlinkClick r:id="rId8"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p:nvPr/>
        </p:nvSpPr>
        <p:spPr>
          <a:xfrm>
            <a:off x="3693270" y="1486475"/>
            <a:ext cx="5064749" cy="674552"/>
          </a:xfrm>
          <a:prstGeom prst="rect">
            <a:avLst/>
          </a:prstGeom>
        </p:spPr>
        <p:txBody>
          <a:bodyPr>
            <a:prstTxWarp prst="textPlain">
              <a:avLst/>
            </a:prstTxWarp>
          </a:bodyPr>
          <a:lstStyle/>
          <a:p>
            <a:pPr lvl="0" algn="ctr"/>
            <a:r>
              <a:rPr b="1" i="0" dirty="0">
                <a:ln>
                  <a:noFill/>
                </a:ln>
                <a:gradFill>
                  <a:gsLst>
                    <a:gs pos="0">
                      <a:schemeClr val="lt2"/>
                    </a:gs>
                    <a:gs pos="100000">
                      <a:schemeClr val="accent1"/>
                    </a:gs>
                  </a:gsLst>
                  <a:lin ang="0" scaled="0"/>
                </a:gradFill>
                <a:latin typeface="Open Sans"/>
              </a:rPr>
              <a:t>Bank Marketing</a:t>
            </a:r>
          </a:p>
        </p:txBody>
      </p:sp>
      <p:pic>
        <p:nvPicPr>
          <p:cNvPr id="9" name="Gambar 8">
            <a:extLst>
              <a:ext uri="{FF2B5EF4-FFF2-40B4-BE49-F238E27FC236}">
                <a16:creationId xmlns:a16="http://schemas.microsoft.com/office/drawing/2014/main" id="{9824286B-D343-9386-5F10-8CAD3C637725}"/>
              </a:ext>
            </a:extLst>
          </p:cNvPr>
          <p:cNvPicPr>
            <a:picLocks noChangeAspect="1"/>
          </p:cNvPicPr>
          <p:nvPr/>
        </p:nvPicPr>
        <p:blipFill rotWithShape="1">
          <a:blip r:embed="rId9"/>
          <a:srcRect l="4953" t="9490" r="7897" b="8442"/>
          <a:stretch/>
        </p:blipFill>
        <p:spPr>
          <a:xfrm flipH="1">
            <a:off x="722400" y="1252607"/>
            <a:ext cx="2914490" cy="2744550"/>
          </a:xfrm>
          <a:prstGeom prst="rect">
            <a:avLst/>
          </a:prstGeom>
        </p:spPr>
      </p:pic>
      <p:sp>
        <p:nvSpPr>
          <p:cNvPr id="12" name="Kotak Teks 11">
            <a:extLst>
              <a:ext uri="{FF2B5EF4-FFF2-40B4-BE49-F238E27FC236}">
                <a16:creationId xmlns:a16="http://schemas.microsoft.com/office/drawing/2014/main" id="{1F8CE9FD-641E-CFE8-A2DC-BDDB37EA29AE}"/>
              </a:ext>
            </a:extLst>
          </p:cNvPr>
          <p:cNvSpPr txBox="1"/>
          <p:nvPr/>
        </p:nvSpPr>
        <p:spPr>
          <a:xfrm>
            <a:off x="814385" y="3871071"/>
            <a:ext cx="2714877" cy="276999"/>
          </a:xfrm>
          <a:prstGeom prst="rect">
            <a:avLst/>
          </a:prstGeom>
          <a:noFill/>
        </p:spPr>
        <p:txBody>
          <a:bodyPr wrap="square">
            <a:spAutoFit/>
          </a:bodyPr>
          <a:lstStyle/>
          <a:p>
            <a:pPr algn="ctr"/>
            <a:r>
              <a:rPr lang="id-ID" sz="1200" dirty="0" err="1">
                <a:solidFill>
                  <a:schemeClr val="bg1"/>
                </a:solidFill>
                <a:latin typeface="var(--font-family-default-latin)"/>
              </a:rPr>
              <a:t>This</a:t>
            </a:r>
            <a:r>
              <a:rPr lang="id-ID" sz="1200" dirty="0">
                <a:solidFill>
                  <a:schemeClr val="bg1"/>
                </a:solidFill>
                <a:latin typeface="var(--font-family-default-latin)"/>
              </a:rPr>
              <a:t> </a:t>
            </a:r>
            <a:r>
              <a:rPr lang="id-ID" sz="1200" dirty="0" err="1">
                <a:solidFill>
                  <a:schemeClr val="bg1"/>
                </a:solidFill>
                <a:latin typeface="var(--font-family-default-latin)"/>
              </a:rPr>
              <a:t>photo</a:t>
            </a:r>
            <a:r>
              <a:rPr lang="id-ID" sz="1200" dirty="0">
                <a:solidFill>
                  <a:schemeClr val="bg1"/>
                </a:solidFill>
                <a:latin typeface="var(--font-family-default-latin)"/>
              </a:rPr>
              <a:t> </a:t>
            </a:r>
            <a:r>
              <a:rPr lang="id-ID" sz="1200" dirty="0" err="1">
                <a:solidFill>
                  <a:schemeClr val="bg1"/>
                </a:solidFill>
                <a:latin typeface="var(--font-family-default-latin)"/>
              </a:rPr>
              <a:t>by</a:t>
            </a:r>
            <a:r>
              <a:rPr lang="id-ID" sz="1200" dirty="0">
                <a:solidFill>
                  <a:schemeClr val="bg1"/>
                </a:solidFill>
                <a:latin typeface="var(--font-family-default-latin)"/>
              </a:rPr>
              <a:t> freepik.com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grpSp>
        <p:nvGrpSpPr>
          <p:cNvPr id="691" name="Google Shape;691;p46"/>
          <p:cNvGrpSpPr/>
          <p:nvPr/>
        </p:nvGrpSpPr>
        <p:grpSpPr>
          <a:xfrm>
            <a:off x="192327" y="335373"/>
            <a:ext cx="239095" cy="171413"/>
            <a:chOff x="-1593925" y="-140225"/>
            <a:chExt cx="331800" cy="237875"/>
          </a:xfrm>
        </p:grpSpPr>
        <p:cxnSp>
          <p:nvCxnSpPr>
            <p:cNvPr id="692" name="Google Shape;692;p46"/>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93" name="Google Shape;693;p46"/>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94" name="Google Shape;694;p46"/>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695" name="Google Shape;695;p46">
            <a:hlinkClick r:id="rId3" action="ppaction://hlinksldjump"/>
          </p:cNvPr>
          <p:cNvSpPr/>
          <p:nvPr/>
        </p:nvSpPr>
        <p:spPr>
          <a:xfrm rot="-54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46"/>
          <p:cNvGrpSpPr/>
          <p:nvPr/>
        </p:nvGrpSpPr>
        <p:grpSpPr>
          <a:xfrm>
            <a:off x="192331" y="1823751"/>
            <a:ext cx="239088" cy="182056"/>
            <a:chOff x="359175" y="637250"/>
            <a:chExt cx="255300" cy="194400"/>
          </a:xfrm>
        </p:grpSpPr>
        <p:grpSp>
          <p:nvGrpSpPr>
            <p:cNvPr id="697" name="Google Shape;697;p46"/>
            <p:cNvGrpSpPr/>
            <p:nvPr/>
          </p:nvGrpSpPr>
          <p:grpSpPr>
            <a:xfrm>
              <a:off x="359175" y="637250"/>
              <a:ext cx="255300" cy="78000"/>
              <a:chOff x="648300" y="324950"/>
              <a:chExt cx="255300" cy="78000"/>
            </a:xfrm>
          </p:grpSpPr>
          <p:cxnSp>
            <p:nvCxnSpPr>
              <p:cNvPr id="698" name="Google Shape;698;p46"/>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699" name="Google Shape;699;p46"/>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700" name="Google Shape;700;p46"/>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701" name="Google Shape;701;p46"/>
          <p:cNvGrpSpPr/>
          <p:nvPr/>
        </p:nvGrpSpPr>
        <p:grpSpPr>
          <a:xfrm>
            <a:off x="223704" y="2465582"/>
            <a:ext cx="176342" cy="159500"/>
            <a:chOff x="518158" y="1088300"/>
            <a:chExt cx="176342" cy="159500"/>
          </a:xfrm>
        </p:grpSpPr>
        <p:cxnSp>
          <p:nvCxnSpPr>
            <p:cNvPr id="702" name="Google Shape;702;p46"/>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703" name="Google Shape;703;p46"/>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704" name="Google Shape;704;p46"/>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705" name="Google Shape;705;p46"/>
          <p:cNvGrpSpPr/>
          <p:nvPr/>
        </p:nvGrpSpPr>
        <p:grpSpPr>
          <a:xfrm>
            <a:off x="223675" y="3084858"/>
            <a:ext cx="176400" cy="263091"/>
            <a:chOff x="519725" y="1778180"/>
            <a:chExt cx="176400" cy="263091"/>
          </a:xfrm>
        </p:grpSpPr>
        <p:sp>
          <p:nvSpPr>
            <p:cNvPr id="706" name="Google Shape;706;p46"/>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6"/>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46"/>
          <p:cNvGrpSpPr/>
          <p:nvPr/>
        </p:nvGrpSpPr>
        <p:grpSpPr>
          <a:xfrm>
            <a:off x="218275" y="3807724"/>
            <a:ext cx="187200" cy="159600"/>
            <a:chOff x="508825" y="2429151"/>
            <a:chExt cx="187200" cy="159600"/>
          </a:xfrm>
        </p:grpSpPr>
        <p:sp>
          <p:nvSpPr>
            <p:cNvPr id="709" name="Google Shape;709;p46"/>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6"/>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711" name="Google Shape;711;p46"/>
          <p:cNvGrpSpPr/>
          <p:nvPr/>
        </p:nvGrpSpPr>
        <p:grpSpPr>
          <a:xfrm>
            <a:off x="223675" y="4427100"/>
            <a:ext cx="176400" cy="176400"/>
            <a:chOff x="514225" y="2875375"/>
            <a:chExt cx="176400" cy="176400"/>
          </a:xfrm>
        </p:grpSpPr>
        <p:sp>
          <p:nvSpPr>
            <p:cNvPr id="712" name="Google Shape;712;p46"/>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 name="Google Shape;713;p46"/>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714" name="Google Shape;714;p46"/>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723" name="Google Shape;723;p46">
            <a:hlinkClick r:id="rId4"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6">
            <a:hlinkClick r:id="rId5"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6">
            <a:hlinkClick r:id="rId6"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6">
            <a:hlinkClick r:id="rId3"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6">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0;p39">
            <a:extLst>
              <a:ext uri="{FF2B5EF4-FFF2-40B4-BE49-F238E27FC236}">
                <a16:creationId xmlns:a16="http://schemas.microsoft.com/office/drawing/2014/main" id="{D7CC14DB-E464-14CC-DD1C-6C84400D5B6D}"/>
              </a:ext>
            </a:extLst>
          </p:cNvPr>
          <p:cNvSpPr txBox="1">
            <a:spLocks noGrp="1"/>
          </p:cNvSpPr>
          <p:nvPr>
            <p:ph type="title"/>
          </p:nvPr>
        </p:nvSpPr>
        <p:spPr>
          <a:xfrm>
            <a:off x="720299" y="203962"/>
            <a:ext cx="3756007" cy="572700"/>
          </a:xfrm>
          <a:prstGeom prst="rect">
            <a:avLst/>
          </a:prstGeom>
        </p:spPr>
        <p:txBody>
          <a:bodyPr spcFirstLastPara="1" wrap="square" lIns="91425" tIns="91425" rIns="91425" bIns="91425" anchor="t" anchorCtr="0">
            <a:normAutofit fontScale="90000"/>
          </a:bodyPr>
          <a:lstStyle/>
          <a:p>
            <a:pPr lvl="0" algn="l" rtl="0">
              <a:spcBef>
                <a:spcPts val="0"/>
              </a:spcBef>
              <a:spcAft>
                <a:spcPts val="0"/>
              </a:spcAft>
            </a:pPr>
            <a:r>
              <a:rPr lang="id-ID" sz="2800" dirty="0">
                <a:latin typeface="Fira Sans"/>
                <a:ea typeface="Fira Sans"/>
                <a:cs typeface="Fira Sans"/>
                <a:sym typeface="Fira Sans"/>
              </a:rPr>
              <a:t>b</a:t>
            </a:r>
            <a:r>
              <a:rPr lang="id-ID" sz="2800" b="1" dirty="0">
                <a:latin typeface="Fira Sans"/>
                <a:ea typeface="Fira Sans"/>
                <a:cs typeface="Fira Sans"/>
                <a:sym typeface="Fira Sans"/>
              </a:rPr>
              <a:t>. EDA: </a:t>
            </a:r>
            <a:r>
              <a:rPr lang="id-ID" sz="2800" b="1" dirty="0" err="1">
                <a:latin typeface="Fira Sans"/>
                <a:ea typeface="Fira Sans"/>
                <a:cs typeface="Fira Sans"/>
                <a:sym typeface="Fira Sans"/>
              </a:rPr>
              <a:t>Numerical</a:t>
            </a:r>
            <a:r>
              <a:rPr lang="id-ID" sz="2800" b="1" dirty="0">
                <a:latin typeface="Fira Sans"/>
                <a:ea typeface="Fira Sans"/>
                <a:cs typeface="Fira Sans"/>
                <a:sym typeface="Fira Sans"/>
              </a:rPr>
              <a:t> Data</a:t>
            </a:r>
          </a:p>
        </p:txBody>
      </p:sp>
      <p:sp>
        <p:nvSpPr>
          <p:cNvPr id="3" name="Persegi Panjang 2">
            <a:extLst>
              <a:ext uri="{FF2B5EF4-FFF2-40B4-BE49-F238E27FC236}">
                <a16:creationId xmlns:a16="http://schemas.microsoft.com/office/drawing/2014/main" id="{3C4D64D9-A68A-C137-878F-7407DA76297B}"/>
              </a:ext>
            </a:extLst>
          </p:cNvPr>
          <p:cNvSpPr/>
          <p:nvPr/>
        </p:nvSpPr>
        <p:spPr>
          <a:xfrm>
            <a:off x="909664" y="703683"/>
            <a:ext cx="3377276" cy="229191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EDA results</a:t>
            </a:r>
            <a:r>
              <a:rPr lang="id-ID" sz="1200" dirty="0"/>
              <a:t> </a:t>
            </a:r>
            <a:r>
              <a:rPr lang="en-US" sz="1200" dirty="0"/>
              <a:t>Numerical data is :</a:t>
            </a:r>
            <a:endParaRPr lang="id-ID" sz="1200" dirty="0"/>
          </a:p>
          <a:p>
            <a:pPr marL="171450" indent="-171450">
              <a:buFont typeface="Arial" panose="020B0604020202020204" pitchFamily="34" charset="0"/>
              <a:buChar char="•"/>
            </a:pPr>
            <a:r>
              <a:rPr lang="en-US" sz="1200" dirty="0"/>
              <a:t>95 years old is the highest age, 95 years old is less reasonable/very rare, based on business value this is a redundant variable.</a:t>
            </a:r>
            <a:endParaRPr lang="id-ID" sz="1200" dirty="0"/>
          </a:p>
          <a:p>
            <a:pPr marL="171450" indent="-171450">
              <a:buFont typeface="Arial" panose="020B0604020202020204" pitchFamily="34" charset="0"/>
              <a:buChar char="•"/>
            </a:pPr>
            <a:r>
              <a:rPr lang="id-ID" sz="1200" dirty="0"/>
              <a:t>M</a:t>
            </a:r>
            <a:r>
              <a:rPr lang="en-US" sz="1200" dirty="0"/>
              <a:t>ax and min values make sense in all columns</a:t>
            </a:r>
            <a:r>
              <a:rPr lang="id-ID" sz="1200" dirty="0"/>
              <a:t> </a:t>
            </a:r>
          </a:p>
          <a:p>
            <a:pPr marL="171450" indent="-171450">
              <a:buFont typeface="Arial" panose="020B0604020202020204" pitchFamily="34" charset="0"/>
              <a:buChar char="•"/>
            </a:pPr>
            <a:r>
              <a:rPr lang="id-ID" sz="1200" dirty="0" err="1"/>
              <a:t>No</a:t>
            </a:r>
            <a:r>
              <a:rPr lang="en-US" sz="1200" dirty="0"/>
              <a:t>ne of the columns have symmetric distribution.</a:t>
            </a:r>
            <a:endParaRPr lang="id-ID" sz="1200" dirty="0"/>
          </a:p>
          <a:p>
            <a:pPr marL="171450" indent="-171450">
              <a:buFont typeface="Arial" panose="020B0604020202020204" pitchFamily="34" charset="0"/>
              <a:buChar char="•"/>
            </a:pPr>
            <a:r>
              <a:rPr lang="en-US" sz="1200" dirty="0"/>
              <a:t>All columns have skewed right/positive distribution</a:t>
            </a:r>
            <a:endParaRPr lang="id-ID" sz="1200" dirty="0"/>
          </a:p>
          <a:p>
            <a:pPr marL="171450" indent="-171450">
              <a:buFont typeface="Arial" panose="020B0604020202020204" pitchFamily="34" charset="0"/>
              <a:buChar char="•"/>
            </a:pPr>
            <a:r>
              <a:rPr lang="id-ID" sz="1200" dirty="0"/>
              <a:t>T</a:t>
            </a:r>
            <a:r>
              <a:rPr lang="en-US" sz="1200" dirty="0"/>
              <a:t>here are no negatively/left skewed columns</a:t>
            </a:r>
            <a:endParaRPr lang="id-ID" sz="1200" dirty="0"/>
          </a:p>
        </p:txBody>
      </p:sp>
      <p:sp>
        <p:nvSpPr>
          <p:cNvPr id="12" name="Persegi Panjang 11">
            <a:extLst>
              <a:ext uri="{FF2B5EF4-FFF2-40B4-BE49-F238E27FC236}">
                <a16:creationId xmlns:a16="http://schemas.microsoft.com/office/drawing/2014/main" id="{96FE2E15-6EA0-87F5-EC05-928543E66013}"/>
              </a:ext>
            </a:extLst>
          </p:cNvPr>
          <p:cNvSpPr/>
          <p:nvPr/>
        </p:nvSpPr>
        <p:spPr>
          <a:xfrm>
            <a:off x="897917" y="3034138"/>
            <a:ext cx="3377276" cy="5727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Conclusion: removing redundant variables based on business value in the age, day, duration, </a:t>
            </a:r>
            <a:r>
              <a:rPr lang="en-US" sz="1200" dirty="0" err="1"/>
              <a:t>pdays</a:t>
            </a:r>
            <a:r>
              <a:rPr lang="en-US" sz="1200" dirty="0"/>
              <a:t>, previous columns.</a:t>
            </a:r>
            <a:endParaRPr lang="id-ID" sz="1200" dirty="0"/>
          </a:p>
        </p:txBody>
      </p:sp>
      <p:sp>
        <p:nvSpPr>
          <p:cNvPr id="6" name="Kotak Teks 5">
            <a:extLst>
              <a:ext uri="{FF2B5EF4-FFF2-40B4-BE49-F238E27FC236}">
                <a16:creationId xmlns:a16="http://schemas.microsoft.com/office/drawing/2014/main" id="{559766E9-E7CB-04FC-EF92-31CF803D73DB}"/>
              </a:ext>
            </a:extLst>
          </p:cNvPr>
          <p:cNvSpPr txBox="1"/>
          <p:nvPr/>
        </p:nvSpPr>
        <p:spPr>
          <a:xfrm>
            <a:off x="720299" y="4552763"/>
            <a:ext cx="4481043" cy="553998"/>
          </a:xfrm>
          <a:prstGeom prst="rect">
            <a:avLst/>
          </a:prstGeom>
          <a:noFill/>
        </p:spPr>
        <p:txBody>
          <a:bodyPr wrap="square">
            <a:spAutoFit/>
          </a:bodyPr>
          <a:lstStyle/>
          <a:p>
            <a:r>
              <a:rPr lang="id-ID" sz="1000" dirty="0">
                <a:solidFill>
                  <a:schemeClr val="bg1"/>
                </a:solidFill>
              </a:rPr>
              <a:t>Referensi </a:t>
            </a:r>
            <a:r>
              <a:rPr lang="id-ID" sz="1000" dirty="0" err="1">
                <a:solidFill>
                  <a:schemeClr val="bg1"/>
                </a:solidFill>
              </a:rPr>
              <a:t>bussiness</a:t>
            </a:r>
            <a:r>
              <a:rPr lang="id-ID" sz="1000" dirty="0">
                <a:solidFill>
                  <a:schemeClr val="bg1"/>
                </a:solidFill>
              </a:rPr>
              <a:t> </a:t>
            </a:r>
            <a:r>
              <a:rPr lang="id-ID" sz="1000" dirty="0" err="1">
                <a:solidFill>
                  <a:schemeClr val="bg1"/>
                </a:solidFill>
              </a:rPr>
              <a:t>value</a:t>
            </a:r>
            <a:r>
              <a:rPr lang="id-ID" sz="1000" dirty="0">
                <a:solidFill>
                  <a:schemeClr val="bg1"/>
                </a:solidFill>
              </a:rPr>
              <a:t>: https://finansial.bisnis.com/read/20220730/90/1561069/bca-bbca-catat-ada-48000-nasabah-aktif-gunakan-layanan-sms-banking</a:t>
            </a:r>
          </a:p>
        </p:txBody>
      </p:sp>
      <p:pic>
        <p:nvPicPr>
          <p:cNvPr id="10" name="Gambar 9">
            <a:extLst>
              <a:ext uri="{FF2B5EF4-FFF2-40B4-BE49-F238E27FC236}">
                <a16:creationId xmlns:a16="http://schemas.microsoft.com/office/drawing/2014/main" id="{28CD1D00-6101-0841-F6A3-B2E9D1A4DF81}"/>
              </a:ext>
            </a:extLst>
          </p:cNvPr>
          <p:cNvPicPr>
            <a:picLocks noChangeAspect="1"/>
          </p:cNvPicPr>
          <p:nvPr/>
        </p:nvPicPr>
        <p:blipFill rotWithShape="1">
          <a:blip r:embed="rId8"/>
          <a:srcRect l="26163" t="45372" r="46882" b="37816"/>
          <a:stretch/>
        </p:blipFill>
        <p:spPr>
          <a:xfrm>
            <a:off x="1383667" y="3721029"/>
            <a:ext cx="2427808" cy="776096"/>
          </a:xfrm>
          <a:prstGeom prst="rect">
            <a:avLst/>
          </a:prstGeom>
        </p:spPr>
      </p:pic>
      <p:pic>
        <p:nvPicPr>
          <p:cNvPr id="14" name="Gambar 13">
            <a:extLst>
              <a:ext uri="{FF2B5EF4-FFF2-40B4-BE49-F238E27FC236}">
                <a16:creationId xmlns:a16="http://schemas.microsoft.com/office/drawing/2014/main" id="{25EC9005-207A-C38E-25F0-67016E3ACE4B}"/>
              </a:ext>
            </a:extLst>
          </p:cNvPr>
          <p:cNvPicPr>
            <a:picLocks noChangeAspect="1"/>
          </p:cNvPicPr>
          <p:nvPr/>
        </p:nvPicPr>
        <p:blipFill rotWithShape="1">
          <a:blip r:embed="rId9"/>
          <a:srcRect l="32410" t="42442" r="46882" b="28015"/>
          <a:stretch/>
        </p:blipFill>
        <p:spPr>
          <a:xfrm>
            <a:off x="5954070" y="335373"/>
            <a:ext cx="1520832" cy="1219870"/>
          </a:xfrm>
          <a:prstGeom prst="rect">
            <a:avLst/>
          </a:prstGeom>
        </p:spPr>
      </p:pic>
      <p:pic>
        <p:nvPicPr>
          <p:cNvPr id="16" name="Gambar 15">
            <a:extLst>
              <a:ext uri="{FF2B5EF4-FFF2-40B4-BE49-F238E27FC236}">
                <a16:creationId xmlns:a16="http://schemas.microsoft.com/office/drawing/2014/main" id="{17844858-F114-7135-4FA9-65E79AAABF00}"/>
              </a:ext>
            </a:extLst>
          </p:cNvPr>
          <p:cNvPicPr>
            <a:picLocks noChangeAspect="1"/>
          </p:cNvPicPr>
          <p:nvPr/>
        </p:nvPicPr>
        <p:blipFill rotWithShape="1">
          <a:blip r:embed="rId10"/>
          <a:srcRect l="32409" t="34789" r="46883" b="34208"/>
          <a:stretch/>
        </p:blipFill>
        <p:spPr>
          <a:xfrm>
            <a:off x="4568578" y="1806456"/>
            <a:ext cx="1710752" cy="1440000"/>
          </a:xfrm>
          <a:prstGeom prst="rect">
            <a:avLst/>
          </a:prstGeom>
        </p:spPr>
      </p:pic>
      <p:pic>
        <p:nvPicPr>
          <p:cNvPr id="18" name="Gambar 17">
            <a:extLst>
              <a:ext uri="{FF2B5EF4-FFF2-40B4-BE49-F238E27FC236}">
                <a16:creationId xmlns:a16="http://schemas.microsoft.com/office/drawing/2014/main" id="{C162584E-DAEC-0FFA-7CC3-257952850366}"/>
              </a:ext>
            </a:extLst>
          </p:cNvPr>
          <p:cNvPicPr>
            <a:picLocks noChangeAspect="1"/>
          </p:cNvPicPr>
          <p:nvPr/>
        </p:nvPicPr>
        <p:blipFill rotWithShape="1">
          <a:blip r:embed="rId11"/>
          <a:srcRect l="32260" t="41421" r="46882" b="29245"/>
          <a:stretch/>
        </p:blipFill>
        <p:spPr>
          <a:xfrm>
            <a:off x="7524658" y="340861"/>
            <a:ext cx="1535851" cy="1214382"/>
          </a:xfrm>
          <a:prstGeom prst="rect">
            <a:avLst/>
          </a:prstGeom>
        </p:spPr>
      </p:pic>
      <p:pic>
        <p:nvPicPr>
          <p:cNvPr id="21" name="Gambar 20">
            <a:extLst>
              <a:ext uri="{FF2B5EF4-FFF2-40B4-BE49-F238E27FC236}">
                <a16:creationId xmlns:a16="http://schemas.microsoft.com/office/drawing/2014/main" id="{799391C9-FF82-63C1-159B-5AC8053C3CCA}"/>
              </a:ext>
            </a:extLst>
          </p:cNvPr>
          <p:cNvPicPr>
            <a:picLocks noChangeAspect="1"/>
          </p:cNvPicPr>
          <p:nvPr/>
        </p:nvPicPr>
        <p:blipFill rotWithShape="1">
          <a:blip r:embed="rId12"/>
          <a:srcRect l="32474" t="33859" r="46883" b="36691"/>
          <a:stretch/>
        </p:blipFill>
        <p:spPr>
          <a:xfrm>
            <a:off x="6725119" y="1741925"/>
            <a:ext cx="1887569" cy="1514032"/>
          </a:xfrm>
          <a:prstGeom prst="rect">
            <a:avLst/>
          </a:prstGeom>
        </p:spPr>
      </p:pic>
      <p:pic>
        <p:nvPicPr>
          <p:cNvPr id="23" name="Gambar 22">
            <a:extLst>
              <a:ext uri="{FF2B5EF4-FFF2-40B4-BE49-F238E27FC236}">
                <a16:creationId xmlns:a16="http://schemas.microsoft.com/office/drawing/2014/main" id="{A05F3560-9C31-F954-9004-2E71FE44D190}"/>
              </a:ext>
            </a:extLst>
          </p:cNvPr>
          <p:cNvPicPr>
            <a:picLocks noChangeAspect="1"/>
          </p:cNvPicPr>
          <p:nvPr/>
        </p:nvPicPr>
        <p:blipFill rotWithShape="1">
          <a:blip r:embed="rId13"/>
          <a:srcRect l="32659" t="40583" r="46779" b="29765"/>
          <a:stretch/>
        </p:blipFill>
        <p:spPr>
          <a:xfrm>
            <a:off x="4535946" y="3497669"/>
            <a:ext cx="1776015" cy="1440000"/>
          </a:xfrm>
          <a:prstGeom prst="rect">
            <a:avLst/>
          </a:prstGeom>
        </p:spPr>
      </p:pic>
      <p:pic>
        <p:nvPicPr>
          <p:cNvPr id="25" name="Gambar 24">
            <a:extLst>
              <a:ext uri="{FF2B5EF4-FFF2-40B4-BE49-F238E27FC236}">
                <a16:creationId xmlns:a16="http://schemas.microsoft.com/office/drawing/2014/main" id="{7115DF95-A87D-7F86-6F59-2834619D9D59}"/>
              </a:ext>
            </a:extLst>
          </p:cNvPr>
          <p:cNvPicPr>
            <a:picLocks noChangeAspect="1"/>
          </p:cNvPicPr>
          <p:nvPr/>
        </p:nvPicPr>
        <p:blipFill rotWithShape="1">
          <a:blip r:embed="rId14"/>
          <a:srcRect l="32041" t="33859" r="47412" b="36868"/>
          <a:stretch/>
        </p:blipFill>
        <p:spPr>
          <a:xfrm>
            <a:off x="6728286" y="3483499"/>
            <a:ext cx="1797671" cy="1440000"/>
          </a:xfrm>
          <a:prstGeom prst="rect">
            <a:avLst/>
          </a:prstGeom>
        </p:spPr>
      </p:pic>
      <p:pic>
        <p:nvPicPr>
          <p:cNvPr id="27" name="Gambar 26">
            <a:extLst>
              <a:ext uri="{FF2B5EF4-FFF2-40B4-BE49-F238E27FC236}">
                <a16:creationId xmlns:a16="http://schemas.microsoft.com/office/drawing/2014/main" id="{142AAA43-3C44-DE2C-2C7F-96B55A41E313}"/>
              </a:ext>
            </a:extLst>
          </p:cNvPr>
          <p:cNvPicPr>
            <a:picLocks noChangeAspect="1"/>
          </p:cNvPicPr>
          <p:nvPr/>
        </p:nvPicPr>
        <p:blipFill rotWithShape="1">
          <a:blip r:embed="rId15"/>
          <a:srcRect l="32948" t="52960" r="46506" b="16788"/>
          <a:stretch/>
        </p:blipFill>
        <p:spPr>
          <a:xfrm>
            <a:off x="4384888" y="337851"/>
            <a:ext cx="1496300" cy="1238658"/>
          </a:xfrm>
          <a:prstGeom prst="rect">
            <a:avLst/>
          </a:prstGeom>
        </p:spPr>
      </p:pic>
    </p:spTree>
    <p:extLst>
      <p:ext uri="{BB962C8B-B14F-4D97-AF65-F5344CB8AC3E}">
        <p14:creationId xmlns:p14="http://schemas.microsoft.com/office/powerpoint/2010/main" val="918844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grpSp>
        <p:nvGrpSpPr>
          <p:cNvPr id="833" name="Google Shape;833;p49"/>
          <p:cNvGrpSpPr/>
          <p:nvPr/>
        </p:nvGrpSpPr>
        <p:grpSpPr>
          <a:xfrm>
            <a:off x="192327" y="335373"/>
            <a:ext cx="239095" cy="171413"/>
            <a:chOff x="-1593925" y="-140225"/>
            <a:chExt cx="331800" cy="237875"/>
          </a:xfrm>
        </p:grpSpPr>
        <p:cxnSp>
          <p:nvCxnSpPr>
            <p:cNvPr id="834" name="Google Shape;834;p49"/>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35" name="Google Shape;835;p49"/>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36" name="Google Shape;836;p49"/>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837" name="Google Shape;837;p49"/>
          <p:cNvGrpSpPr/>
          <p:nvPr/>
        </p:nvGrpSpPr>
        <p:grpSpPr>
          <a:xfrm>
            <a:off x="192331" y="1823751"/>
            <a:ext cx="239088" cy="182056"/>
            <a:chOff x="359175" y="637250"/>
            <a:chExt cx="255300" cy="194400"/>
          </a:xfrm>
        </p:grpSpPr>
        <p:grpSp>
          <p:nvGrpSpPr>
            <p:cNvPr id="838" name="Google Shape;838;p49"/>
            <p:cNvGrpSpPr/>
            <p:nvPr/>
          </p:nvGrpSpPr>
          <p:grpSpPr>
            <a:xfrm>
              <a:off x="359175" y="637250"/>
              <a:ext cx="255300" cy="78000"/>
              <a:chOff x="648300" y="324950"/>
              <a:chExt cx="255300" cy="78000"/>
            </a:xfrm>
          </p:grpSpPr>
          <p:cxnSp>
            <p:nvCxnSpPr>
              <p:cNvPr id="839" name="Google Shape;839;p49"/>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40" name="Google Shape;840;p49"/>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41" name="Google Shape;841;p49"/>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42" name="Google Shape;842;p49"/>
          <p:cNvGrpSpPr/>
          <p:nvPr/>
        </p:nvGrpSpPr>
        <p:grpSpPr>
          <a:xfrm>
            <a:off x="223704" y="2465582"/>
            <a:ext cx="176342" cy="159500"/>
            <a:chOff x="518158" y="1088300"/>
            <a:chExt cx="176342" cy="159500"/>
          </a:xfrm>
        </p:grpSpPr>
        <p:cxnSp>
          <p:nvCxnSpPr>
            <p:cNvPr id="843" name="Google Shape;843;p49"/>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44" name="Google Shape;844;p49"/>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45" name="Google Shape;845;p49"/>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46" name="Google Shape;846;p49"/>
          <p:cNvGrpSpPr/>
          <p:nvPr/>
        </p:nvGrpSpPr>
        <p:grpSpPr>
          <a:xfrm>
            <a:off x="223675" y="3084858"/>
            <a:ext cx="176400" cy="263091"/>
            <a:chOff x="519725" y="1778180"/>
            <a:chExt cx="176400" cy="263091"/>
          </a:xfrm>
        </p:grpSpPr>
        <p:sp>
          <p:nvSpPr>
            <p:cNvPr id="847" name="Google Shape;847;p49"/>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9"/>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9"/>
          <p:cNvGrpSpPr/>
          <p:nvPr/>
        </p:nvGrpSpPr>
        <p:grpSpPr>
          <a:xfrm>
            <a:off x="218275" y="3807724"/>
            <a:ext cx="187200" cy="159600"/>
            <a:chOff x="508825" y="2429151"/>
            <a:chExt cx="187200" cy="159600"/>
          </a:xfrm>
        </p:grpSpPr>
        <p:sp>
          <p:nvSpPr>
            <p:cNvPr id="850" name="Google Shape;850;p49"/>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9"/>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52" name="Google Shape;852;p49"/>
          <p:cNvGrpSpPr/>
          <p:nvPr/>
        </p:nvGrpSpPr>
        <p:grpSpPr>
          <a:xfrm>
            <a:off x="223675" y="4427100"/>
            <a:ext cx="176400" cy="176400"/>
            <a:chOff x="514225" y="2875375"/>
            <a:chExt cx="176400" cy="176400"/>
          </a:xfrm>
        </p:grpSpPr>
        <p:sp>
          <p:nvSpPr>
            <p:cNvPr id="853" name="Google Shape;853;p49"/>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4" name="Google Shape;854;p49"/>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855" name="Google Shape;855;p49"/>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858" name="Google Shape;858;p49">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49"/>
          <p:cNvGrpSpPr/>
          <p:nvPr/>
        </p:nvGrpSpPr>
        <p:grpSpPr>
          <a:xfrm rot="10800000">
            <a:off x="8745326" y="4425438"/>
            <a:ext cx="119400" cy="54900"/>
            <a:chOff x="8645564" y="4373138"/>
            <a:chExt cx="119400" cy="54900"/>
          </a:xfrm>
        </p:grpSpPr>
        <p:cxnSp>
          <p:nvCxnSpPr>
            <p:cNvPr id="860" name="Google Shape;860;p49"/>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861" name="Google Shape;861;p49"/>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862" name="Google Shape;862;p49">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9">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9">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9">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9">
            <a:hlinkClick r:id="rId3"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9">
            <a:hlinkClick r:id="" action="ppaction://hlinkshowjump?jump=previousslide"/>
          </p:cNvPr>
          <p:cNvSpPr/>
          <p:nvPr/>
        </p:nvSpPr>
        <p:spPr>
          <a:xfrm>
            <a:off x="8654437" y="3856175"/>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49"/>
          <p:cNvGrpSpPr/>
          <p:nvPr/>
        </p:nvGrpSpPr>
        <p:grpSpPr>
          <a:xfrm>
            <a:off x="8745348" y="3979338"/>
            <a:ext cx="119400" cy="54900"/>
            <a:chOff x="8745348" y="3979338"/>
            <a:chExt cx="119400" cy="54900"/>
          </a:xfrm>
        </p:grpSpPr>
        <p:cxnSp>
          <p:nvCxnSpPr>
            <p:cNvPr id="869" name="Google Shape;869;p49">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870" name="Google Shape;870;p49">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13" name="Google Shape;557;p43">
            <a:extLst>
              <a:ext uri="{FF2B5EF4-FFF2-40B4-BE49-F238E27FC236}">
                <a16:creationId xmlns:a16="http://schemas.microsoft.com/office/drawing/2014/main" id="{0DFF87CA-39D8-E500-09C1-34783A5F991E}"/>
              </a:ext>
            </a:extLst>
          </p:cNvPr>
          <p:cNvSpPr txBox="1">
            <a:spLocks noGrp="1"/>
          </p:cNvSpPr>
          <p:nvPr>
            <p:ph type="title"/>
          </p:nvPr>
        </p:nvSpPr>
        <p:spPr>
          <a:xfrm>
            <a:off x="1220100" y="2663958"/>
            <a:ext cx="6892542"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4800" b="1" i="0" dirty="0">
                <a:ln>
                  <a:noFill/>
                </a:ln>
                <a:solidFill>
                  <a:schemeClr val="bg1"/>
                </a:solidFill>
                <a:latin typeface="Open Sans"/>
              </a:rPr>
              <a:t>B. Data </a:t>
            </a:r>
            <a:r>
              <a:rPr lang="id-ID" sz="4800" b="1" i="0" dirty="0" err="1">
                <a:ln>
                  <a:noFill/>
                </a:ln>
                <a:solidFill>
                  <a:schemeClr val="bg1"/>
                </a:solidFill>
                <a:latin typeface="Open Sans"/>
              </a:rPr>
              <a:t>Preparation</a:t>
            </a:r>
            <a:r>
              <a:rPr lang="id-ID" sz="4800" b="1" i="0" dirty="0">
                <a:ln>
                  <a:noFill/>
                </a:ln>
                <a:solidFill>
                  <a:schemeClr val="bg1"/>
                </a:solidFill>
                <a:latin typeface="Open Sans"/>
              </a:rPr>
              <a:t>: </a:t>
            </a:r>
            <a:r>
              <a:rPr lang="id-ID" sz="4800" b="1" i="0" dirty="0" err="1">
                <a:ln>
                  <a:noFill/>
                </a:ln>
                <a:solidFill>
                  <a:schemeClr val="bg1"/>
                </a:solidFill>
                <a:latin typeface="Open Sans"/>
              </a:rPr>
              <a:t>Train</a:t>
            </a:r>
            <a:r>
              <a:rPr lang="id-ID" sz="4800" b="1" i="0" dirty="0">
                <a:ln>
                  <a:noFill/>
                </a:ln>
                <a:solidFill>
                  <a:schemeClr val="bg1"/>
                </a:solidFill>
                <a:latin typeface="Open Sans"/>
              </a:rPr>
              <a:t> Data &amp; </a:t>
            </a:r>
            <a:r>
              <a:rPr lang="id-ID" sz="4800" b="1" i="0" dirty="0" err="1">
                <a:ln>
                  <a:noFill/>
                </a:ln>
                <a:solidFill>
                  <a:schemeClr val="bg1"/>
                </a:solidFill>
                <a:latin typeface="Open Sans"/>
              </a:rPr>
              <a:t>Test</a:t>
            </a:r>
            <a:r>
              <a:rPr lang="id-ID" sz="4800" b="1" i="0" dirty="0">
                <a:ln>
                  <a:noFill/>
                </a:ln>
                <a:solidFill>
                  <a:schemeClr val="bg1"/>
                </a:solidFill>
                <a:latin typeface="Open Sans"/>
              </a:rPr>
              <a:t> Data</a:t>
            </a:r>
            <a:br>
              <a:rPr lang="id-ID" sz="4800" b="1" i="0" dirty="0">
                <a:ln>
                  <a:noFill/>
                </a:ln>
                <a:solidFill>
                  <a:schemeClr val="bg1"/>
                </a:solidFill>
                <a:latin typeface="Open Sans"/>
              </a:rPr>
            </a:br>
            <a:endParaRPr lang="id-ID" sz="4800" dirty="0">
              <a:solidFill>
                <a:schemeClr val="bg1"/>
              </a:solidFill>
              <a:latin typeface="Fira Sans"/>
              <a:ea typeface="Fira Sans"/>
              <a:cs typeface="Fira Sans"/>
              <a:sym typeface="Fir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8" name="Google Shape;878;p50"/>
          <p:cNvGrpSpPr/>
          <p:nvPr/>
        </p:nvGrpSpPr>
        <p:grpSpPr>
          <a:xfrm>
            <a:off x="192327" y="335373"/>
            <a:ext cx="239095" cy="171413"/>
            <a:chOff x="-1593925" y="-140225"/>
            <a:chExt cx="331800" cy="237875"/>
          </a:xfrm>
        </p:grpSpPr>
        <p:cxnSp>
          <p:nvCxnSpPr>
            <p:cNvPr id="879" name="Google Shape;879;p5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0" name="Google Shape;880;p5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1" name="Google Shape;881;p5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882" name="Google Shape;882;p50"/>
          <p:cNvSpPr/>
          <p:nvPr/>
        </p:nvSpPr>
        <p:spPr>
          <a:xfrm rot="-5400000">
            <a:off x="181950" y="2849450"/>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0"/>
          <p:cNvGrpSpPr/>
          <p:nvPr/>
        </p:nvGrpSpPr>
        <p:grpSpPr>
          <a:xfrm>
            <a:off x="192331" y="1823751"/>
            <a:ext cx="239088" cy="182056"/>
            <a:chOff x="359175" y="637250"/>
            <a:chExt cx="255300" cy="194400"/>
          </a:xfrm>
        </p:grpSpPr>
        <p:grpSp>
          <p:nvGrpSpPr>
            <p:cNvPr id="884" name="Google Shape;884;p50"/>
            <p:cNvGrpSpPr/>
            <p:nvPr/>
          </p:nvGrpSpPr>
          <p:grpSpPr>
            <a:xfrm>
              <a:off x="359175" y="637250"/>
              <a:ext cx="255300" cy="78000"/>
              <a:chOff x="648300" y="324950"/>
              <a:chExt cx="255300" cy="78000"/>
            </a:xfrm>
          </p:grpSpPr>
          <p:cxnSp>
            <p:nvCxnSpPr>
              <p:cNvPr id="885" name="Google Shape;885;p5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86" name="Google Shape;886;p5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87" name="Google Shape;887;p5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88" name="Google Shape;888;p50"/>
          <p:cNvGrpSpPr/>
          <p:nvPr/>
        </p:nvGrpSpPr>
        <p:grpSpPr>
          <a:xfrm>
            <a:off x="223704" y="2465582"/>
            <a:ext cx="176342" cy="159500"/>
            <a:chOff x="518158" y="1088300"/>
            <a:chExt cx="176342" cy="159500"/>
          </a:xfrm>
        </p:grpSpPr>
        <p:cxnSp>
          <p:nvCxnSpPr>
            <p:cNvPr id="889" name="Google Shape;889;p5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90" name="Google Shape;890;p5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91" name="Google Shape;891;p5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92" name="Google Shape;892;p50"/>
          <p:cNvGrpSpPr/>
          <p:nvPr/>
        </p:nvGrpSpPr>
        <p:grpSpPr>
          <a:xfrm>
            <a:off x="223675" y="3084858"/>
            <a:ext cx="176400" cy="263091"/>
            <a:chOff x="519725" y="1778180"/>
            <a:chExt cx="176400" cy="263091"/>
          </a:xfrm>
        </p:grpSpPr>
        <p:sp>
          <p:nvSpPr>
            <p:cNvPr id="893" name="Google Shape;893;p5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0"/>
          <p:cNvGrpSpPr/>
          <p:nvPr/>
        </p:nvGrpSpPr>
        <p:grpSpPr>
          <a:xfrm>
            <a:off x="218275" y="3807724"/>
            <a:ext cx="187200" cy="159600"/>
            <a:chOff x="508825" y="2429151"/>
            <a:chExt cx="187200" cy="159600"/>
          </a:xfrm>
        </p:grpSpPr>
        <p:sp>
          <p:nvSpPr>
            <p:cNvPr id="896" name="Google Shape;896;p5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98" name="Google Shape;898;p50"/>
          <p:cNvGrpSpPr/>
          <p:nvPr/>
        </p:nvGrpSpPr>
        <p:grpSpPr>
          <a:xfrm>
            <a:off x="223675" y="4427100"/>
            <a:ext cx="176400" cy="176400"/>
            <a:chOff x="514225" y="2875375"/>
            <a:chExt cx="176400" cy="176400"/>
          </a:xfrm>
        </p:grpSpPr>
        <p:sp>
          <p:nvSpPr>
            <p:cNvPr id="899" name="Google Shape;899;p5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901" name="Google Shape;901;p5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903" name="Google Shape;903;p50"/>
          <p:cNvSpPr txBox="1">
            <a:spLocks noGrp="1"/>
          </p:cNvSpPr>
          <p:nvPr>
            <p:ph type="title"/>
          </p:nvPr>
        </p:nvSpPr>
        <p:spPr>
          <a:xfrm>
            <a:off x="648000" y="80402"/>
            <a:ext cx="849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000" dirty="0"/>
              <a:t>The results of the Data Preparation steps: Train &amp; Test</a:t>
            </a:r>
            <a:endParaRPr sz="2000" dirty="0"/>
          </a:p>
        </p:txBody>
      </p:sp>
      <p:sp>
        <p:nvSpPr>
          <p:cNvPr id="905" name="Google Shape;905;p50">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0"/>
          <p:cNvGrpSpPr/>
          <p:nvPr/>
        </p:nvGrpSpPr>
        <p:grpSpPr>
          <a:xfrm rot="10800000">
            <a:off x="8745326" y="4425438"/>
            <a:ext cx="119400" cy="54900"/>
            <a:chOff x="8645564" y="4373138"/>
            <a:chExt cx="119400" cy="54900"/>
          </a:xfrm>
        </p:grpSpPr>
        <p:cxnSp>
          <p:nvCxnSpPr>
            <p:cNvPr id="907" name="Google Shape;907;p50"/>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08" name="Google Shape;908;p50"/>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909" name="Google Shape;909;p50">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a:hlinkClick r:id="" action="ppaction://hlinkshowjump?jump=previousslide"/>
          </p:cNvPr>
          <p:cNvSpPr/>
          <p:nvPr/>
        </p:nvSpPr>
        <p:spPr>
          <a:xfrm>
            <a:off x="8654437" y="3856175"/>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0"/>
          <p:cNvGrpSpPr/>
          <p:nvPr/>
        </p:nvGrpSpPr>
        <p:grpSpPr>
          <a:xfrm>
            <a:off x="8745348" y="3979338"/>
            <a:ext cx="119400" cy="54900"/>
            <a:chOff x="8745348" y="3979338"/>
            <a:chExt cx="119400" cy="54900"/>
          </a:xfrm>
        </p:grpSpPr>
        <p:cxnSp>
          <p:nvCxnSpPr>
            <p:cNvPr id="916" name="Google Shape;916;p5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17" name="Google Shape;917;p5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graphicFrame>
        <p:nvGraphicFramePr>
          <p:cNvPr id="4" name="Google Shape;2095;p66">
            <a:extLst>
              <a:ext uri="{FF2B5EF4-FFF2-40B4-BE49-F238E27FC236}">
                <a16:creationId xmlns:a16="http://schemas.microsoft.com/office/drawing/2014/main" id="{08D2D58C-D889-D9DA-649F-F511AE8DBC7B}"/>
              </a:ext>
            </a:extLst>
          </p:cNvPr>
          <p:cNvGraphicFramePr/>
          <p:nvPr>
            <p:extLst>
              <p:ext uri="{D42A27DB-BD31-4B8C-83A1-F6EECF244321}">
                <p14:modId xmlns:p14="http://schemas.microsoft.com/office/powerpoint/2010/main" val="2058752562"/>
              </p:ext>
            </p:extLst>
          </p:nvPr>
        </p:nvGraphicFramePr>
        <p:xfrm>
          <a:off x="666126" y="538569"/>
          <a:ext cx="3394155" cy="4413481"/>
        </p:xfrm>
        <a:graphic>
          <a:graphicData uri="http://schemas.openxmlformats.org/drawingml/2006/table">
            <a:tbl>
              <a:tblPr>
                <a:noFill/>
                <a:tableStyleId>{A181377A-B9D9-457B-BC35-9A1AECA1D25A}</a:tableStyleId>
              </a:tblPr>
              <a:tblGrid>
                <a:gridCol w="1012483">
                  <a:extLst>
                    <a:ext uri="{9D8B030D-6E8A-4147-A177-3AD203B41FA5}">
                      <a16:colId xmlns:a16="http://schemas.microsoft.com/office/drawing/2014/main" val="20002"/>
                    </a:ext>
                  </a:extLst>
                </a:gridCol>
                <a:gridCol w="1250287">
                  <a:extLst>
                    <a:ext uri="{9D8B030D-6E8A-4147-A177-3AD203B41FA5}">
                      <a16:colId xmlns:a16="http://schemas.microsoft.com/office/drawing/2014/main" val="20003"/>
                    </a:ext>
                  </a:extLst>
                </a:gridCol>
                <a:gridCol w="1131385">
                  <a:extLst>
                    <a:ext uri="{9D8B030D-6E8A-4147-A177-3AD203B41FA5}">
                      <a16:colId xmlns:a16="http://schemas.microsoft.com/office/drawing/2014/main" val="20004"/>
                    </a:ext>
                  </a:extLst>
                </a:gridCol>
              </a:tblGrid>
              <a:tr h="380918">
                <a:tc>
                  <a:txBody>
                    <a:bodyPr/>
                    <a:lstStyle/>
                    <a:p>
                      <a:pPr marL="0" lvl="0" indent="0" algn="ctr" rtl="0">
                        <a:spcBef>
                          <a:spcPts val="0"/>
                        </a:spcBef>
                        <a:spcAft>
                          <a:spcPts val="0"/>
                        </a:spcAft>
                        <a:buNone/>
                      </a:pPr>
                      <a:r>
                        <a:rPr lang="id-ID" sz="1100" b="1" dirty="0" err="1">
                          <a:solidFill>
                            <a:schemeClr val="lt1"/>
                          </a:solidFill>
                          <a:latin typeface="Open Sans"/>
                          <a:ea typeface="Open Sans"/>
                          <a:cs typeface="Open Sans"/>
                          <a:sym typeface="Open Sans"/>
                        </a:rPr>
                        <a:t>Steps</a:t>
                      </a:r>
                      <a:r>
                        <a:rPr lang="id-ID" sz="1100" b="1" dirty="0">
                          <a:solidFill>
                            <a:schemeClr val="lt1"/>
                          </a:solidFill>
                          <a:latin typeface="Open Sans"/>
                          <a:ea typeface="Open Sans"/>
                          <a:cs typeface="Open Sans"/>
                          <a:sym typeface="Open Sans"/>
                        </a:rPr>
                        <a:t> </a:t>
                      </a:r>
                      <a:r>
                        <a:rPr lang="id-ID" sz="1100" b="1" dirty="0" err="1">
                          <a:solidFill>
                            <a:schemeClr val="lt1"/>
                          </a:solidFill>
                          <a:latin typeface="Open Sans"/>
                          <a:ea typeface="Open Sans"/>
                          <a:cs typeface="Open Sans"/>
                          <a:sym typeface="Open Sans"/>
                        </a:rPr>
                        <a:t>of</a:t>
                      </a:r>
                      <a:r>
                        <a:rPr lang="id-ID" sz="1100" b="1" dirty="0">
                          <a:solidFill>
                            <a:schemeClr val="lt1"/>
                          </a:solidFill>
                          <a:latin typeface="Open Sans"/>
                          <a:ea typeface="Open Sans"/>
                          <a:cs typeface="Open Sans"/>
                          <a:sym typeface="Open Sans"/>
                        </a:rPr>
                        <a:t> DP</a:t>
                      </a:r>
                      <a:endParaRPr sz="1100" b="1" dirty="0">
                        <a:solidFill>
                          <a:schemeClr val="lt1"/>
                        </a:solidFill>
                        <a:latin typeface="Open Sans"/>
                        <a:ea typeface="Open Sans"/>
                        <a:cs typeface="Open Sans"/>
                        <a:sym typeface="Open Sans"/>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gradFill>
                      <a:gsLst>
                        <a:gs pos="0">
                          <a:schemeClr val="lt2"/>
                        </a:gs>
                        <a:gs pos="100000">
                          <a:schemeClr val="accent2"/>
                        </a:gs>
                      </a:gsLst>
                      <a:lin ang="18900732" scaled="0"/>
                    </a:gradFill>
                  </a:tcPr>
                </a:tc>
                <a:tc>
                  <a:txBody>
                    <a:bodyPr/>
                    <a:lstStyle/>
                    <a:p>
                      <a:pPr marL="0" lvl="0" indent="0" algn="ctr" rtl="0">
                        <a:spcBef>
                          <a:spcPts val="0"/>
                        </a:spcBef>
                        <a:spcAft>
                          <a:spcPts val="0"/>
                        </a:spcAft>
                        <a:buNone/>
                      </a:pPr>
                      <a:r>
                        <a:rPr sz="1400" b="1" dirty="0">
                          <a:solidFill>
                            <a:schemeClr val="lt1"/>
                          </a:solidFill>
                          <a:latin typeface="Open Sans"/>
                          <a:ea typeface="Open Sans"/>
                          <a:cs typeface="Open Sans"/>
                          <a:sym typeface="Open Sans"/>
                        </a:rPr>
                        <a:t>Train Data</a:t>
                      </a: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gradFill>
                      <a:gsLst>
                        <a:gs pos="0">
                          <a:schemeClr val="accent4"/>
                        </a:gs>
                        <a:gs pos="100000">
                          <a:schemeClr val="accent3"/>
                        </a:gs>
                      </a:gsLst>
                      <a:lin ang="18900732" scaled="0"/>
                    </a:gradFill>
                  </a:tcPr>
                </a:tc>
                <a:tc>
                  <a:txBody>
                    <a:bodyPr/>
                    <a:lstStyle/>
                    <a:p>
                      <a:pPr marL="0" lvl="0" indent="0" algn="ctr" rtl="0">
                        <a:spcBef>
                          <a:spcPts val="0"/>
                        </a:spcBef>
                        <a:spcAft>
                          <a:spcPts val="0"/>
                        </a:spcAft>
                        <a:buNone/>
                      </a:pPr>
                      <a:r>
                        <a:rPr lang="id-ID" sz="1400" b="1" dirty="0" err="1">
                          <a:solidFill>
                            <a:schemeClr val="lt1"/>
                          </a:solidFill>
                          <a:latin typeface="Open Sans"/>
                          <a:ea typeface="Open Sans"/>
                          <a:cs typeface="Open Sans"/>
                          <a:sym typeface="Open Sans"/>
                        </a:rPr>
                        <a:t>Test</a:t>
                      </a:r>
                      <a:r>
                        <a:rPr lang="id-ID" sz="1400" b="1" dirty="0">
                          <a:solidFill>
                            <a:schemeClr val="lt1"/>
                          </a:solidFill>
                          <a:latin typeface="Open Sans"/>
                          <a:ea typeface="Open Sans"/>
                          <a:cs typeface="Open Sans"/>
                          <a:sym typeface="Open Sans"/>
                        </a:rPr>
                        <a:t> Data</a:t>
                      </a:r>
                      <a:endParaRPr sz="1400" b="1" dirty="0">
                        <a:solidFill>
                          <a:schemeClr val="lt1"/>
                        </a:solidFill>
                        <a:latin typeface="Open Sans"/>
                        <a:ea typeface="Open Sans"/>
                        <a:cs typeface="Open Sans"/>
                        <a:sym typeface="Open Sans"/>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gradFill>
                      <a:gsLst>
                        <a:gs pos="0">
                          <a:schemeClr val="accent1"/>
                        </a:gs>
                        <a:gs pos="100000">
                          <a:schemeClr val="accent4"/>
                        </a:gs>
                      </a:gsLst>
                      <a:lin ang="18900732" scaled="0"/>
                    </a:gradFill>
                  </a:tcPr>
                </a:tc>
                <a:extLst>
                  <a:ext uri="{0D108BD9-81ED-4DB2-BD59-A6C34878D82A}">
                    <a16:rowId xmlns:a16="http://schemas.microsoft.com/office/drawing/2014/main" val="10000"/>
                  </a:ext>
                </a:extLst>
              </a:tr>
              <a:tr h="805090">
                <a:tc>
                  <a:txBody>
                    <a:bodyPr/>
                    <a:lstStyle/>
                    <a:p>
                      <a:pPr marL="0" lvl="0" indent="0" algn="ctr" rtl="0">
                        <a:spcBef>
                          <a:spcPts val="0"/>
                        </a:spcBef>
                        <a:spcAft>
                          <a:spcPts val="0"/>
                        </a:spcAft>
                        <a:buNone/>
                      </a:pPr>
                      <a:r>
                        <a:rPr lang="id-ID" dirty="0">
                          <a:solidFill>
                            <a:schemeClr val="lt1"/>
                          </a:solidFill>
                          <a:latin typeface="+mj-lt"/>
                          <a:ea typeface="Advent Pro"/>
                          <a:cs typeface="Advent Pro"/>
                          <a:sym typeface="Advent Pro"/>
                        </a:rPr>
                        <a:t>1. </a:t>
                      </a:r>
                      <a:r>
                        <a:rPr lang="id-ID" dirty="0" err="1">
                          <a:solidFill>
                            <a:schemeClr val="lt1"/>
                          </a:solidFill>
                          <a:latin typeface="+mj-lt"/>
                          <a:ea typeface="Advent Pro"/>
                          <a:cs typeface="Advent Pro"/>
                          <a:sym typeface="Advent Pro"/>
                        </a:rPr>
                        <a:t>Duplicated</a:t>
                      </a:r>
                      <a:r>
                        <a:rPr lang="id-ID" dirty="0">
                          <a:solidFill>
                            <a:schemeClr val="lt1"/>
                          </a:solidFill>
                          <a:latin typeface="+mj-lt"/>
                          <a:ea typeface="Advent Pro"/>
                          <a:cs typeface="Advent Pro"/>
                          <a:sym typeface="Advent Pro"/>
                        </a:rPr>
                        <a:t> data</a:t>
                      </a:r>
                      <a:endParaRPr dirty="0">
                        <a:solidFill>
                          <a:schemeClr val="lt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sz="1400" b="0" i="0" u="none" strike="noStrike" cap="none" dirty="0" err="1">
                          <a:solidFill>
                            <a:schemeClr val="bg1"/>
                          </a:solidFill>
                          <a:effectLst/>
                          <a:latin typeface="Arial"/>
                          <a:ea typeface="Arial"/>
                          <a:cs typeface="Arial"/>
                          <a:sym typeface="Arial"/>
                        </a:rPr>
                        <a:t>No</a:t>
                      </a:r>
                      <a:r>
                        <a:rPr lang="id-ID" sz="1400" b="0" i="0" u="none" strike="noStrike" cap="none" dirty="0">
                          <a:solidFill>
                            <a:schemeClr val="bg1"/>
                          </a:solidFill>
                          <a:effectLst/>
                          <a:latin typeface="Arial"/>
                          <a:ea typeface="Arial"/>
                          <a:cs typeface="Arial"/>
                          <a:sym typeface="Arial"/>
                        </a:rPr>
                        <a:t> </a:t>
                      </a:r>
                      <a:r>
                        <a:rPr lang="id-ID" sz="1400" b="0" i="0" u="none" strike="noStrike" cap="none" dirty="0" err="1">
                          <a:solidFill>
                            <a:schemeClr val="bg1"/>
                          </a:solidFill>
                          <a:effectLst/>
                          <a:latin typeface="Arial"/>
                          <a:ea typeface="Arial"/>
                          <a:cs typeface="Arial"/>
                          <a:sym typeface="Arial"/>
                        </a:rPr>
                        <a:t>duplication</a:t>
                      </a:r>
                      <a:endParaRPr dirty="0">
                        <a:solidFill>
                          <a:schemeClr val="bg1"/>
                        </a:solidFill>
                        <a:latin typeface="Advent Pro"/>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sz="1400" b="0" i="0" u="none" strike="noStrike" cap="none" dirty="0" err="1">
                          <a:solidFill>
                            <a:schemeClr val="bg1"/>
                          </a:solidFill>
                          <a:effectLst/>
                          <a:latin typeface="Arial"/>
                          <a:ea typeface="Arial"/>
                          <a:cs typeface="Arial"/>
                          <a:sym typeface="Arial"/>
                        </a:rPr>
                        <a:t>No</a:t>
                      </a:r>
                      <a:r>
                        <a:rPr lang="id-ID" sz="1400" b="0" i="0" u="none" strike="noStrike" cap="none" dirty="0">
                          <a:solidFill>
                            <a:schemeClr val="bg1"/>
                          </a:solidFill>
                          <a:effectLst/>
                          <a:latin typeface="Arial"/>
                          <a:ea typeface="Arial"/>
                          <a:cs typeface="Arial"/>
                          <a:sym typeface="Arial"/>
                        </a:rPr>
                        <a:t> </a:t>
                      </a:r>
                      <a:r>
                        <a:rPr lang="id-ID" sz="1400" b="0" i="0" u="none" strike="noStrike" cap="none" dirty="0" err="1">
                          <a:solidFill>
                            <a:schemeClr val="bg1"/>
                          </a:solidFill>
                          <a:effectLst/>
                          <a:latin typeface="Arial"/>
                          <a:ea typeface="Arial"/>
                          <a:cs typeface="Arial"/>
                          <a:sym typeface="Arial"/>
                        </a:rPr>
                        <a:t>duplication</a:t>
                      </a:r>
                      <a:endParaRPr lang="id-ID" dirty="0">
                        <a:solidFill>
                          <a:schemeClr val="bg1"/>
                        </a:solidFill>
                        <a:latin typeface="Advent Pro"/>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31331">
                <a:tc>
                  <a:txBody>
                    <a:bodyPr/>
                    <a:lstStyle/>
                    <a:p>
                      <a:pPr marL="0" lvl="0" indent="0" algn="ctr" rtl="0">
                        <a:spcBef>
                          <a:spcPts val="0"/>
                        </a:spcBef>
                        <a:spcAft>
                          <a:spcPts val="0"/>
                        </a:spcAft>
                        <a:buNone/>
                      </a:pPr>
                      <a:r>
                        <a:rPr lang="id-ID" dirty="0">
                          <a:solidFill>
                            <a:schemeClr val="lt1"/>
                          </a:solidFill>
                          <a:latin typeface="+mj-lt"/>
                          <a:ea typeface="Advent Pro"/>
                          <a:cs typeface="Advent Pro"/>
                          <a:sym typeface="Advent Pro"/>
                        </a:rPr>
                        <a:t>2. </a:t>
                      </a:r>
                      <a:r>
                        <a:rPr lang="id-ID" dirty="0" err="1">
                          <a:solidFill>
                            <a:schemeClr val="lt1"/>
                          </a:solidFill>
                          <a:latin typeface="+mj-lt"/>
                          <a:ea typeface="Advent Pro"/>
                          <a:cs typeface="Advent Pro"/>
                          <a:sym typeface="Advent Pro"/>
                        </a:rPr>
                        <a:t>Outliers</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Analysis</a:t>
                      </a:r>
                      <a:endParaRPr dirty="0">
                        <a:solidFill>
                          <a:schemeClr val="lt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400" b="0" i="0" u="none" strike="noStrike" cap="none" dirty="0">
                          <a:solidFill>
                            <a:schemeClr val="bg1"/>
                          </a:solidFill>
                          <a:effectLst/>
                          <a:latin typeface="Arial"/>
                          <a:ea typeface="Arial"/>
                          <a:cs typeface="Arial"/>
                          <a:sym typeface="Arial"/>
                        </a:rPr>
                        <a:t>There are outliers &amp; remove outliers per column using IQR</a:t>
                      </a:r>
                      <a:endParaRPr dirty="0">
                        <a:solidFill>
                          <a:schemeClr val="bg1"/>
                        </a:solidFill>
                        <a:latin typeface="Advent Pro"/>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400" b="0" i="0" u="none" strike="noStrike" cap="none" dirty="0">
                          <a:solidFill>
                            <a:schemeClr val="bg1"/>
                          </a:solidFill>
                          <a:effectLst/>
                          <a:latin typeface="Arial"/>
                          <a:ea typeface="Arial"/>
                          <a:cs typeface="Arial"/>
                          <a:sym typeface="Arial"/>
                        </a:rPr>
                        <a:t>There are outliers &amp; remove outliers per column using IQR</a:t>
                      </a:r>
                      <a:endParaRPr lang="en-US" dirty="0">
                        <a:solidFill>
                          <a:schemeClr val="bg1"/>
                        </a:solidFill>
                        <a:latin typeface="Advent Pro"/>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1406544">
                <a:tc>
                  <a:txBody>
                    <a:bodyPr/>
                    <a:lstStyle/>
                    <a:p>
                      <a:pPr marL="0" lvl="0" indent="0" algn="ctr" rtl="0">
                        <a:spcBef>
                          <a:spcPts val="0"/>
                        </a:spcBef>
                        <a:spcAft>
                          <a:spcPts val="0"/>
                        </a:spcAft>
                        <a:buNone/>
                      </a:pPr>
                      <a:r>
                        <a:rPr lang="id-ID" dirty="0">
                          <a:solidFill>
                            <a:schemeClr val="lt1"/>
                          </a:solidFill>
                          <a:latin typeface="+mj-lt"/>
                          <a:ea typeface="Advent Pro"/>
                          <a:cs typeface="Advent Pro"/>
                          <a:sym typeface="Advent Pro"/>
                        </a:rPr>
                        <a:t>3. </a:t>
                      </a:r>
                      <a:r>
                        <a:rPr lang="id-ID" dirty="0" err="1">
                          <a:solidFill>
                            <a:schemeClr val="lt1"/>
                          </a:solidFill>
                          <a:latin typeface="+mj-lt"/>
                          <a:ea typeface="Advent Pro"/>
                          <a:cs typeface="Advent Pro"/>
                          <a:sym typeface="Advent Pro"/>
                        </a:rPr>
                        <a:t>Missing</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Value</a:t>
                      </a:r>
                      <a:endParaRPr dirty="0">
                        <a:solidFill>
                          <a:schemeClr val="lt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400" b="0" i="0" u="none" strike="noStrike" cap="none" dirty="0">
                          <a:solidFill>
                            <a:schemeClr val="lt1"/>
                          </a:solidFill>
                          <a:latin typeface="Arial"/>
                          <a:ea typeface="Advent Pro"/>
                          <a:cs typeface="Advent Pro"/>
                          <a:sym typeface="Advent Pro"/>
                        </a:rPr>
                        <a:t>Yes</a:t>
                      </a:r>
                      <a:endParaRPr lang="id-ID" sz="1400" b="0" i="0" u="none" strike="noStrike" cap="none" dirty="0">
                        <a:solidFill>
                          <a:schemeClr val="lt1"/>
                        </a:solidFill>
                        <a:latin typeface="Arial"/>
                        <a:ea typeface="Advent Pro"/>
                        <a:cs typeface="Advent Pro"/>
                        <a:sym typeface="Advent Pro"/>
                      </a:endParaRPr>
                    </a:p>
                    <a:p>
                      <a:pPr marL="0" lvl="0" indent="0" algn="ctr" rtl="0">
                        <a:spcBef>
                          <a:spcPts val="0"/>
                        </a:spcBef>
                        <a:spcAft>
                          <a:spcPts val="0"/>
                        </a:spcAft>
                        <a:buNone/>
                      </a:pPr>
                      <a:r>
                        <a:rPr lang="en-US" sz="1400" b="0" i="0" u="none" strike="noStrike" cap="none" dirty="0">
                          <a:solidFill>
                            <a:schemeClr val="lt1"/>
                          </a:solidFill>
                          <a:latin typeface="Arial"/>
                          <a:ea typeface="Advent Pro"/>
                          <a:cs typeface="Advent Pro"/>
                          <a:sym typeface="Advent Pro"/>
                        </a:rPr>
                        <a:t>"unknown" in job, education, contact fields</a:t>
                      </a:r>
                      <a:endParaRPr dirty="0">
                        <a:solidFill>
                          <a:schemeClr val="bg1"/>
                        </a:solidFill>
                        <a:latin typeface="Advent Pro"/>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400" b="0" i="0" u="none" strike="noStrike" cap="none" dirty="0">
                          <a:solidFill>
                            <a:schemeClr val="lt1"/>
                          </a:solidFill>
                          <a:latin typeface="Arial"/>
                          <a:ea typeface="Advent Pro"/>
                          <a:cs typeface="Advent Pro"/>
                          <a:sym typeface="Advent Pro"/>
                        </a:rPr>
                        <a:t>Yes</a:t>
                      </a:r>
                    </a:p>
                    <a:p>
                      <a:pPr marL="0" lvl="0" indent="0" algn="ctr" rtl="0">
                        <a:spcBef>
                          <a:spcPts val="0"/>
                        </a:spcBef>
                        <a:spcAft>
                          <a:spcPts val="0"/>
                        </a:spcAft>
                        <a:buNone/>
                      </a:pPr>
                      <a:r>
                        <a:rPr lang="en-US" sz="1400" b="0" i="0" u="none" strike="noStrike" cap="none" dirty="0">
                          <a:solidFill>
                            <a:schemeClr val="lt1"/>
                          </a:solidFill>
                          <a:latin typeface="Arial"/>
                          <a:ea typeface="Advent Pro"/>
                          <a:cs typeface="Advent Pro"/>
                          <a:sym typeface="Advent Pro"/>
                        </a:rPr>
                        <a:t>"unknown" in job, education, contact fields</a:t>
                      </a:r>
                      <a:endParaRPr lang="en-US" dirty="0">
                        <a:solidFill>
                          <a:schemeClr val="bg1"/>
                        </a:solidFill>
                        <a:latin typeface="Advent Pro"/>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pic>
        <p:nvPicPr>
          <p:cNvPr id="7" name="Gambar 6">
            <a:extLst>
              <a:ext uri="{FF2B5EF4-FFF2-40B4-BE49-F238E27FC236}">
                <a16:creationId xmlns:a16="http://schemas.microsoft.com/office/drawing/2014/main" id="{548118ED-AAD2-F1E6-A36A-9D0D201BAB11}"/>
              </a:ext>
            </a:extLst>
          </p:cNvPr>
          <p:cNvPicPr>
            <a:picLocks noChangeAspect="1"/>
          </p:cNvPicPr>
          <p:nvPr/>
        </p:nvPicPr>
        <p:blipFill rotWithShape="1">
          <a:blip r:embed="rId8"/>
          <a:srcRect l="27442" t="24910" r="19186" b="18506"/>
          <a:stretch/>
        </p:blipFill>
        <p:spPr>
          <a:xfrm>
            <a:off x="4097937" y="846040"/>
            <a:ext cx="2447240" cy="1458687"/>
          </a:xfrm>
          <a:prstGeom prst="rect">
            <a:avLst/>
          </a:prstGeom>
        </p:spPr>
      </p:pic>
      <p:sp>
        <p:nvSpPr>
          <p:cNvPr id="8" name="Kotak Teks 7">
            <a:extLst>
              <a:ext uri="{FF2B5EF4-FFF2-40B4-BE49-F238E27FC236}">
                <a16:creationId xmlns:a16="http://schemas.microsoft.com/office/drawing/2014/main" id="{C0A4289A-6B47-199E-CFF0-08FEC84F42B2}"/>
              </a:ext>
            </a:extLst>
          </p:cNvPr>
          <p:cNvSpPr txBox="1"/>
          <p:nvPr/>
        </p:nvSpPr>
        <p:spPr>
          <a:xfrm>
            <a:off x="4304460" y="2304727"/>
            <a:ext cx="2057781" cy="400110"/>
          </a:xfrm>
          <a:prstGeom prst="rect">
            <a:avLst/>
          </a:prstGeom>
          <a:noFill/>
        </p:spPr>
        <p:txBody>
          <a:bodyPr wrap="square">
            <a:spAutoFit/>
          </a:bodyPr>
          <a:lstStyle/>
          <a:p>
            <a:pPr algn="ctr"/>
            <a:r>
              <a:rPr lang="id-ID" sz="1000" dirty="0" err="1">
                <a:solidFill>
                  <a:schemeClr val="bg1"/>
                </a:solidFill>
              </a:rPr>
              <a:t>Outliers</a:t>
            </a:r>
            <a:r>
              <a:rPr lang="id-ID" sz="1000" dirty="0">
                <a:solidFill>
                  <a:schemeClr val="bg1"/>
                </a:solidFill>
              </a:rPr>
              <a:t> </a:t>
            </a:r>
            <a:r>
              <a:rPr lang="id-ID" sz="1000" dirty="0" err="1">
                <a:solidFill>
                  <a:schemeClr val="bg1"/>
                </a:solidFill>
              </a:rPr>
              <a:t>Train</a:t>
            </a:r>
            <a:r>
              <a:rPr lang="id-ID" sz="1000" dirty="0">
                <a:solidFill>
                  <a:schemeClr val="bg1"/>
                </a:solidFill>
              </a:rPr>
              <a:t> Data </a:t>
            </a:r>
            <a:r>
              <a:rPr lang="id-ID" sz="1000" dirty="0" err="1">
                <a:solidFill>
                  <a:schemeClr val="bg1"/>
                </a:solidFill>
              </a:rPr>
              <a:t>before</a:t>
            </a:r>
            <a:r>
              <a:rPr lang="id-ID" sz="1000" dirty="0">
                <a:solidFill>
                  <a:schemeClr val="bg1"/>
                </a:solidFill>
              </a:rPr>
              <a:t> </a:t>
            </a:r>
            <a:r>
              <a:rPr lang="id-ID" sz="1000" dirty="0" err="1">
                <a:solidFill>
                  <a:schemeClr val="bg1"/>
                </a:solidFill>
              </a:rPr>
              <a:t>removing</a:t>
            </a:r>
            <a:endParaRPr lang="id-ID" sz="1000" dirty="0">
              <a:solidFill>
                <a:schemeClr val="bg1"/>
              </a:solidFill>
            </a:endParaRPr>
          </a:p>
        </p:txBody>
      </p:sp>
      <p:pic>
        <p:nvPicPr>
          <p:cNvPr id="10" name="Gambar 9">
            <a:extLst>
              <a:ext uri="{FF2B5EF4-FFF2-40B4-BE49-F238E27FC236}">
                <a16:creationId xmlns:a16="http://schemas.microsoft.com/office/drawing/2014/main" id="{6C9960E3-0355-5BE4-9560-A73FEFD0B0AF}"/>
              </a:ext>
            </a:extLst>
          </p:cNvPr>
          <p:cNvPicPr>
            <a:picLocks noChangeAspect="1"/>
          </p:cNvPicPr>
          <p:nvPr/>
        </p:nvPicPr>
        <p:blipFill rotWithShape="1">
          <a:blip r:embed="rId9"/>
          <a:srcRect l="26860" t="33859" r="18140" b="9833"/>
          <a:stretch/>
        </p:blipFill>
        <p:spPr>
          <a:xfrm>
            <a:off x="6574521" y="846040"/>
            <a:ext cx="2534217" cy="1458687"/>
          </a:xfrm>
          <a:prstGeom prst="rect">
            <a:avLst/>
          </a:prstGeom>
        </p:spPr>
      </p:pic>
      <p:sp>
        <p:nvSpPr>
          <p:cNvPr id="12" name="Kotak Teks 11">
            <a:extLst>
              <a:ext uri="{FF2B5EF4-FFF2-40B4-BE49-F238E27FC236}">
                <a16:creationId xmlns:a16="http://schemas.microsoft.com/office/drawing/2014/main" id="{57DC0EF4-C952-13FC-515C-4D31C363C95A}"/>
              </a:ext>
            </a:extLst>
          </p:cNvPr>
          <p:cNvSpPr txBox="1"/>
          <p:nvPr/>
        </p:nvSpPr>
        <p:spPr>
          <a:xfrm>
            <a:off x="6862515" y="2314927"/>
            <a:ext cx="2057781" cy="400110"/>
          </a:xfrm>
          <a:prstGeom prst="rect">
            <a:avLst/>
          </a:prstGeom>
          <a:noFill/>
        </p:spPr>
        <p:txBody>
          <a:bodyPr wrap="square">
            <a:spAutoFit/>
          </a:bodyPr>
          <a:lstStyle/>
          <a:p>
            <a:pPr algn="ctr"/>
            <a:r>
              <a:rPr lang="id-ID" sz="1000" dirty="0" err="1">
                <a:solidFill>
                  <a:schemeClr val="bg1"/>
                </a:solidFill>
              </a:rPr>
              <a:t>Outliers</a:t>
            </a:r>
            <a:r>
              <a:rPr lang="id-ID" sz="1000" dirty="0">
                <a:solidFill>
                  <a:schemeClr val="bg1"/>
                </a:solidFill>
              </a:rPr>
              <a:t> </a:t>
            </a:r>
            <a:r>
              <a:rPr lang="id-ID" sz="1000" dirty="0" err="1">
                <a:solidFill>
                  <a:schemeClr val="bg1"/>
                </a:solidFill>
              </a:rPr>
              <a:t>Train</a:t>
            </a:r>
            <a:r>
              <a:rPr lang="id-ID" sz="1000" dirty="0">
                <a:solidFill>
                  <a:schemeClr val="bg1"/>
                </a:solidFill>
              </a:rPr>
              <a:t> Data </a:t>
            </a:r>
            <a:r>
              <a:rPr lang="id-ID" sz="1000" dirty="0" err="1">
                <a:solidFill>
                  <a:schemeClr val="bg1"/>
                </a:solidFill>
              </a:rPr>
              <a:t>after</a:t>
            </a:r>
            <a:r>
              <a:rPr lang="id-ID" sz="1000" dirty="0">
                <a:solidFill>
                  <a:schemeClr val="bg1"/>
                </a:solidFill>
              </a:rPr>
              <a:t> </a:t>
            </a:r>
            <a:r>
              <a:rPr lang="id-ID" sz="1000" dirty="0" err="1">
                <a:solidFill>
                  <a:schemeClr val="bg1"/>
                </a:solidFill>
              </a:rPr>
              <a:t>removing</a:t>
            </a:r>
            <a:endParaRPr lang="id-ID" sz="1000" dirty="0">
              <a:solidFill>
                <a:schemeClr val="bg1"/>
              </a:solidFill>
            </a:endParaRPr>
          </a:p>
        </p:txBody>
      </p:sp>
      <p:pic>
        <p:nvPicPr>
          <p:cNvPr id="15" name="Gambar 14">
            <a:extLst>
              <a:ext uri="{FF2B5EF4-FFF2-40B4-BE49-F238E27FC236}">
                <a16:creationId xmlns:a16="http://schemas.microsoft.com/office/drawing/2014/main" id="{D49618FA-1CB0-8531-4387-113CA56384E5}"/>
              </a:ext>
            </a:extLst>
          </p:cNvPr>
          <p:cNvPicPr>
            <a:picLocks noChangeAspect="1"/>
          </p:cNvPicPr>
          <p:nvPr/>
        </p:nvPicPr>
        <p:blipFill rotWithShape="1">
          <a:blip r:embed="rId10"/>
          <a:srcRect l="26385" t="33858" r="19759" b="12097"/>
          <a:stretch/>
        </p:blipFill>
        <p:spPr>
          <a:xfrm>
            <a:off x="4097937" y="3078380"/>
            <a:ext cx="2484839" cy="1401959"/>
          </a:xfrm>
          <a:prstGeom prst="rect">
            <a:avLst/>
          </a:prstGeom>
        </p:spPr>
      </p:pic>
      <p:sp>
        <p:nvSpPr>
          <p:cNvPr id="16" name="Kotak Teks 15">
            <a:extLst>
              <a:ext uri="{FF2B5EF4-FFF2-40B4-BE49-F238E27FC236}">
                <a16:creationId xmlns:a16="http://schemas.microsoft.com/office/drawing/2014/main" id="{A5E1088F-325D-14EB-A9F5-EB0E35A711F1}"/>
              </a:ext>
            </a:extLst>
          </p:cNvPr>
          <p:cNvSpPr txBox="1"/>
          <p:nvPr/>
        </p:nvSpPr>
        <p:spPr>
          <a:xfrm>
            <a:off x="4373516" y="4529950"/>
            <a:ext cx="2057781" cy="400110"/>
          </a:xfrm>
          <a:prstGeom prst="rect">
            <a:avLst/>
          </a:prstGeom>
          <a:noFill/>
        </p:spPr>
        <p:txBody>
          <a:bodyPr wrap="square">
            <a:spAutoFit/>
          </a:bodyPr>
          <a:lstStyle/>
          <a:p>
            <a:pPr algn="ctr"/>
            <a:r>
              <a:rPr lang="id-ID" sz="1000" dirty="0" err="1">
                <a:solidFill>
                  <a:schemeClr val="bg1"/>
                </a:solidFill>
              </a:rPr>
              <a:t>Outliers</a:t>
            </a:r>
            <a:r>
              <a:rPr lang="id-ID" sz="1000" dirty="0">
                <a:solidFill>
                  <a:schemeClr val="bg1"/>
                </a:solidFill>
              </a:rPr>
              <a:t> </a:t>
            </a:r>
            <a:r>
              <a:rPr lang="id-ID" sz="1000" dirty="0" err="1">
                <a:solidFill>
                  <a:schemeClr val="bg1"/>
                </a:solidFill>
              </a:rPr>
              <a:t>Test</a:t>
            </a:r>
            <a:r>
              <a:rPr lang="id-ID" sz="1000" dirty="0">
                <a:solidFill>
                  <a:schemeClr val="bg1"/>
                </a:solidFill>
              </a:rPr>
              <a:t> Data </a:t>
            </a:r>
            <a:r>
              <a:rPr lang="id-ID" sz="1000" dirty="0" err="1">
                <a:solidFill>
                  <a:schemeClr val="bg1"/>
                </a:solidFill>
              </a:rPr>
              <a:t>before</a:t>
            </a:r>
            <a:r>
              <a:rPr lang="id-ID" sz="1000" dirty="0">
                <a:solidFill>
                  <a:schemeClr val="bg1"/>
                </a:solidFill>
              </a:rPr>
              <a:t> </a:t>
            </a:r>
            <a:r>
              <a:rPr lang="id-ID" sz="1000" dirty="0" err="1">
                <a:solidFill>
                  <a:schemeClr val="bg1"/>
                </a:solidFill>
              </a:rPr>
              <a:t>removing</a:t>
            </a:r>
            <a:endParaRPr lang="id-ID" sz="1000" dirty="0">
              <a:solidFill>
                <a:schemeClr val="bg1"/>
              </a:solidFill>
            </a:endParaRPr>
          </a:p>
        </p:txBody>
      </p:sp>
      <p:pic>
        <p:nvPicPr>
          <p:cNvPr id="18" name="Gambar 17">
            <a:extLst>
              <a:ext uri="{FF2B5EF4-FFF2-40B4-BE49-F238E27FC236}">
                <a16:creationId xmlns:a16="http://schemas.microsoft.com/office/drawing/2014/main" id="{FF6F8206-4EB1-D9C5-B179-188C03BE5AD6}"/>
              </a:ext>
            </a:extLst>
          </p:cNvPr>
          <p:cNvPicPr>
            <a:picLocks noChangeAspect="1"/>
          </p:cNvPicPr>
          <p:nvPr/>
        </p:nvPicPr>
        <p:blipFill rotWithShape="1">
          <a:blip r:embed="rId11"/>
          <a:srcRect l="27063" t="29119" r="19157" b="16433"/>
          <a:stretch/>
        </p:blipFill>
        <p:spPr>
          <a:xfrm>
            <a:off x="6614389" y="3078380"/>
            <a:ext cx="2463012" cy="1401959"/>
          </a:xfrm>
          <a:prstGeom prst="rect">
            <a:avLst/>
          </a:prstGeom>
        </p:spPr>
      </p:pic>
      <p:sp>
        <p:nvSpPr>
          <p:cNvPr id="19" name="Kotak Teks 18">
            <a:extLst>
              <a:ext uri="{FF2B5EF4-FFF2-40B4-BE49-F238E27FC236}">
                <a16:creationId xmlns:a16="http://schemas.microsoft.com/office/drawing/2014/main" id="{01DF867B-5672-0269-A65C-28EC77A9E7D2}"/>
              </a:ext>
            </a:extLst>
          </p:cNvPr>
          <p:cNvSpPr txBox="1"/>
          <p:nvPr/>
        </p:nvSpPr>
        <p:spPr>
          <a:xfrm>
            <a:off x="6774319" y="4497125"/>
            <a:ext cx="2057781" cy="246221"/>
          </a:xfrm>
          <a:prstGeom prst="rect">
            <a:avLst/>
          </a:prstGeom>
          <a:noFill/>
        </p:spPr>
        <p:txBody>
          <a:bodyPr wrap="square">
            <a:spAutoFit/>
          </a:bodyPr>
          <a:lstStyle/>
          <a:p>
            <a:pPr algn="ctr"/>
            <a:r>
              <a:rPr lang="id-ID" sz="1000" dirty="0" err="1">
                <a:solidFill>
                  <a:schemeClr val="bg1"/>
                </a:solidFill>
              </a:rPr>
              <a:t>Outliers</a:t>
            </a:r>
            <a:r>
              <a:rPr lang="id-ID" sz="1000" dirty="0">
                <a:solidFill>
                  <a:schemeClr val="bg1"/>
                </a:solidFill>
              </a:rPr>
              <a:t> </a:t>
            </a:r>
            <a:r>
              <a:rPr lang="id-ID" sz="1000" dirty="0" err="1">
                <a:solidFill>
                  <a:schemeClr val="bg1"/>
                </a:solidFill>
              </a:rPr>
              <a:t>Test</a:t>
            </a:r>
            <a:r>
              <a:rPr lang="id-ID" sz="1000" dirty="0">
                <a:solidFill>
                  <a:schemeClr val="bg1"/>
                </a:solidFill>
              </a:rPr>
              <a:t> Data </a:t>
            </a:r>
            <a:r>
              <a:rPr lang="id-ID" sz="1000" dirty="0" err="1">
                <a:solidFill>
                  <a:schemeClr val="bg1"/>
                </a:solidFill>
              </a:rPr>
              <a:t>after</a:t>
            </a:r>
            <a:r>
              <a:rPr lang="id-ID" sz="1000" dirty="0">
                <a:solidFill>
                  <a:schemeClr val="bg1"/>
                </a:solidFill>
              </a:rPr>
              <a:t> </a:t>
            </a:r>
            <a:r>
              <a:rPr lang="id-ID" sz="1000" dirty="0" err="1">
                <a:solidFill>
                  <a:schemeClr val="bg1"/>
                </a:solidFill>
              </a:rPr>
              <a:t>removing</a:t>
            </a:r>
            <a:endParaRPr lang="id-ID" sz="10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8" name="Google Shape;878;p50"/>
          <p:cNvGrpSpPr/>
          <p:nvPr/>
        </p:nvGrpSpPr>
        <p:grpSpPr>
          <a:xfrm>
            <a:off x="192327" y="335373"/>
            <a:ext cx="239095" cy="171413"/>
            <a:chOff x="-1593925" y="-140225"/>
            <a:chExt cx="331800" cy="237875"/>
          </a:xfrm>
        </p:grpSpPr>
        <p:cxnSp>
          <p:nvCxnSpPr>
            <p:cNvPr id="879" name="Google Shape;879;p5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0" name="Google Shape;880;p5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1" name="Google Shape;881;p5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882" name="Google Shape;882;p50"/>
          <p:cNvSpPr/>
          <p:nvPr/>
        </p:nvSpPr>
        <p:spPr>
          <a:xfrm rot="-5400000">
            <a:off x="181950" y="2849450"/>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0"/>
          <p:cNvGrpSpPr/>
          <p:nvPr/>
        </p:nvGrpSpPr>
        <p:grpSpPr>
          <a:xfrm>
            <a:off x="192331" y="1823751"/>
            <a:ext cx="239088" cy="182056"/>
            <a:chOff x="359175" y="637250"/>
            <a:chExt cx="255300" cy="194400"/>
          </a:xfrm>
        </p:grpSpPr>
        <p:grpSp>
          <p:nvGrpSpPr>
            <p:cNvPr id="884" name="Google Shape;884;p50"/>
            <p:cNvGrpSpPr/>
            <p:nvPr/>
          </p:nvGrpSpPr>
          <p:grpSpPr>
            <a:xfrm>
              <a:off x="359175" y="637250"/>
              <a:ext cx="255300" cy="78000"/>
              <a:chOff x="648300" y="324950"/>
              <a:chExt cx="255300" cy="78000"/>
            </a:xfrm>
          </p:grpSpPr>
          <p:cxnSp>
            <p:nvCxnSpPr>
              <p:cNvPr id="885" name="Google Shape;885;p5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86" name="Google Shape;886;p5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87" name="Google Shape;887;p5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88" name="Google Shape;888;p50"/>
          <p:cNvGrpSpPr/>
          <p:nvPr/>
        </p:nvGrpSpPr>
        <p:grpSpPr>
          <a:xfrm>
            <a:off x="223704" y="2465582"/>
            <a:ext cx="176342" cy="159500"/>
            <a:chOff x="518158" y="1088300"/>
            <a:chExt cx="176342" cy="159500"/>
          </a:xfrm>
        </p:grpSpPr>
        <p:cxnSp>
          <p:nvCxnSpPr>
            <p:cNvPr id="889" name="Google Shape;889;p5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90" name="Google Shape;890;p5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91" name="Google Shape;891;p5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92" name="Google Shape;892;p50"/>
          <p:cNvGrpSpPr/>
          <p:nvPr/>
        </p:nvGrpSpPr>
        <p:grpSpPr>
          <a:xfrm>
            <a:off x="223675" y="3084858"/>
            <a:ext cx="176400" cy="263091"/>
            <a:chOff x="519725" y="1778180"/>
            <a:chExt cx="176400" cy="263091"/>
          </a:xfrm>
        </p:grpSpPr>
        <p:sp>
          <p:nvSpPr>
            <p:cNvPr id="893" name="Google Shape;893;p5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0"/>
          <p:cNvGrpSpPr/>
          <p:nvPr/>
        </p:nvGrpSpPr>
        <p:grpSpPr>
          <a:xfrm>
            <a:off x="218275" y="3807724"/>
            <a:ext cx="187200" cy="159600"/>
            <a:chOff x="508825" y="2429151"/>
            <a:chExt cx="187200" cy="159600"/>
          </a:xfrm>
        </p:grpSpPr>
        <p:sp>
          <p:nvSpPr>
            <p:cNvPr id="896" name="Google Shape;896;p5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98" name="Google Shape;898;p50"/>
          <p:cNvGrpSpPr/>
          <p:nvPr/>
        </p:nvGrpSpPr>
        <p:grpSpPr>
          <a:xfrm>
            <a:off x="223675" y="4427100"/>
            <a:ext cx="176400" cy="176400"/>
            <a:chOff x="514225" y="2875375"/>
            <a:chExt cx="176400" cy="176400"/>
          </a:xfrm>
        </p:grpSpPr>
        <p:sp>
          <p:nvSpPr>
            <p:cNvPr id="899" name="Google Shape;899;p5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901" name="Google Shape;901;p5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903" name="Google Shape;903;p50"/>
          <p:cNvSpPr txBox="1">
            <a:spLocks noGrp="1"/>
          </p:cNvSpPr>
          <p:nvPr>
            <p:ph type="title"/>
          </p:nvPr>
        </p:nvSpPr>
        <p:spPr>
          <a:xfrm>
            <a:off x="648000" y="80402"/>
            <a:ext cx="849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000" dirty="0"/>
              <a:t>The results of the Data Preparation steps: Train &amp; Test</a:t>
            </a:r>
            <a:endParaRPr sz="2000" dirty="0"/>
          </a:p>
        </p:txBody>
      </p:sp>
      <p:sp>
        <p:nvSpPr>
          <p:cNvPr id="909" name="Google Shape;909;p50">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0"/>
          <p:cNvGrpSpPr/>
          <p:nvPr/>
        </p:nvGrpSpPr>
        <p:grpSpPr>
          <a:xfrm>
            <a:off x="8745348" y="3979338"/>
            <a:ext cx="119400" cy="54900"/>
            <a:chOff x="8745348" y="3979338"/>
            <a:chExt cx="119400" cy="54900"/>
          </a:xfrm>
        </p:grpSpPr>
        <p:cxnSp>
          <p:nvCxnSpPr>
            <p:cNvPr id="916" name="Google Shape;916;p5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17" name="Google Shape;917;p5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graphicFrame>
        <p:nvGraphicFramePr>
          <p:cNvPr id="4" name="Google Shape;2095;p66">
            <a:extLst>
              <a:ext uri="{FF2B5EF4-FFF2-40B4-BE49-F238E27FC236}">
                <a16:creationId xmlns:a16="http://schemas.microsoft.com/office/drawing/2014/main" id="{08D2D58C-D889-D9DA-649F-F511AE8DBC7B}"/>
              </a:ext>
            </a:extLst>
          </p:cNvPr>
          <p:cNvGraphicFramePr/>
          <p:nvPr>
            <p:extLst>
              <p:ext uri="{D42A27DB-BD31-4B8C-83A1-F6EECF244321}">
                <p14:modId xmlns:p14="http://schemas.microsoft.com/office/powerpoint/2010/main" val="1210328897"/>
              </p:ext>
            </p:extLst>
          </p:nvPr>
        </p:nvGraphicFramePr>
        <p:xfrm>
          <a:off x="681921" y="645848"/>
          <a:ext cx="4639519" cy="4114680"/>
        </p:xfrm>
        <a:graphic>
          <a:graphicData uri="http://schemas.openxmlformats.org/drawingml/2006/table">
            <a:tbl>
              <a:tblPr>
                <a:noFill/>
                <a:tableStyleId>{A181377A-B9D9-457B-BC35-9A1AECA1D25A}</a:tableStyleId>
              </a:tblPr>
              <a:tblGrid>
                <a:gridCol w="1336402">
                  <a:extLst>
                    <a:ext uri="{9D8B030D-6E8A-4147-A177-3AD203B41FA5}">
                      <a16:colId xmlns:a16="http://schemas.microsoft.com/office/drawing/2014/main" val="20002"/>
                    </a:ext>
                  </a:extLst>
                </a:gridCol>
                <a:gridCol w="1650285">
                  <a:extLst>
                    <a:ext uri="{9D8B030D-6E8A-4147-A177-3AD203B41FA5}">
                      <a16:colId xmlns:a16="http://schemas.microsoft.com/office/drawing/2014/main" val="20003"/>
                    </a:ext>
                  </a:extLst>
                </a:gridCol>
                <a:gridCol w="1312590">
                  <a:extLst>
                    <a:ext uri="{9D8B030D-6E8A-4147-A177-3AD203B41FA5}">
                      <a16:colId xmlns:a16="http://schemas.microsoft.com/office/drawing/2014/main" val="20004"/>
                    </a:ext>
                  </a:extLst>
                </a:gridCol>
                <a:gridCol w="340242">
                  <a:extLst>
                    <a:ext uri="{9D8B030D-6E8A-4147-A177-3AD203B41FA5}">
                      <a16:colId xmlns:a16="http://schemas.microsoft.com/office/drawing/2014/main" val="4007336057"/>
                    </a:ext>
                  </a:extLst>
                </a:gridCol>
              </a:tblGrid>
              <a:tr h="302949">
                <a:tc>
                  <a:txBody>
                    <a:bodyPr/>
                    <a:lstStyle/>
                    <a:p>
                      <a:pPr marL="0" lvl="0" indent="0" algn="ctr" rtl="0">
                        <a:spcBef>
                          <a:spcPts val="0"/>
                        </a:spcBef>
                        <a:spcAft>
                          <a:spcPts val="0"/>
                        </a:spcAft>
                        <a:buNone/>
                      </a:pPr>
                      <a:r>
                        <a:rPr lang="id-ID" sz="1100" b="1" dirty="0" err="1">
                          <a:solidFill>
                            <a:schemeClr val="lt1"/>
                          </a:solidFill>
                          <a:latin typeface="Open Sans"/>
                          <a:ea typeface="Open Sans"/>
                          <a:cs typeface="Open Sans"/>
                          <a:sym typeface="Open Sans"/>
                        </a:rPr>
                        <a:t>Steps</a:t>
                      </a:r>
                      <a:r>
                        <a:rPr lang="id-ID" sz="1100" b="1" dirty="0">
                          <a:solidFill>
                            <a:schemeClr val="lt1"/>
                          </a:solidFill>
                          <a:latin typeface="Open Sans"/>
                          <a:ea typeface="Open Sans"/>
                          <a:cs typeface="Open Sans"/>
                          <a:sym typeface="Open Sans"/>
                        </a:rPr>
                        <a:t> </a:t>
                      </a:r>
                      <a:r>
                        <a:rPr lang="id-ID" sz="1100" b="1" dirty="0" err="1">
                          <a:solidFill>
                            <a:schemeClr val="lt1"/>
                          </a:solidFill>
                          <a:latin typeface="Open Sans"/>
                          <a:ea typeface="Open Sans"/>
                          <a:cs typeface="Open Sans"/>
                          <a:sym typeface="Open Sans"/>
                        </a:rPr>
                        <a:t>of</a:t>
                      </a:r>
                      <a:r>
                        <a:rPr lang="id-ID" sz="1100" b="1" dirty="0">
                          <a:solidFill>
                            <a:schemeClr val="lt1"/>
                          </a:solidFill>
                          <a:latin typeface="Open Sans"/>
                          <a:ea typeface="Open Sans"/>
                          <a:cs typeface="Open Sans"/>
                          <a:sym typeface="Open Sans"/>
                        </a:rPr>
                        <a:t> DP</a:t>
                      </a:r>
                      <a:endParaRPr sz="1100" b="1" dirty="0">
                        <a:solidFill>
                          <a:schemeClr val="lt1"/>
                        </a:solidFill>
                        <a:latin typeface="Open Sans"/>
                        <a:ea typeface="Open Sans"/>
                        <a:cs typeface="Open Sans"/>
                        <a:sym typeface="Open Sans"/>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gradFill>
                      <a:gsLst>
                        <a:gs pos="0">
                          <a:schemeClr val="lt2"/>
                        </a:gs>
                        <a:gs pos="100000">
                          <a:schemeClr val="accent2"/>
                        </a:gs>
                      </a:gsLst>
                      <a:lin ang="18900732" scaled="0"/>
                    </a:gradFill>
                  </a:tcPr>
                </a:tc>
                <a:tc>
                  <a:txBody>
                    <a:bodyPr/>
                    <a:lstStyle/>
                    <a:p>
                      <a:pPr marL="0" lvl="0" indent="0" algn="ctr" rtl="0">
                        <a:spcBef>
                          <a:spcPts val="0"/>
                        </a:spcBef>
                        <a:spcAft>
                          <a:spcPts val="0"/>
                        </a:spcAft>
                        <a:buNone/>
                      </a:pPr>
                      <a:r>
                        <a:rPr sz="1400" b="1" dirty="0">
                          <a:solidFill>
                            <a:schemeClr val="lt1"/>
                          </a:solidFill>
                          <a:latin typeface="Open Sans"/>
                          <a:ea typeface="Open Sans"/>
                          <a:cs typeface="Open Sans"/>
                          <a:sym typeface="Open Sans"/>
                        </a:rPr>
                        <a:t>Train Data</a:t>
                      </a: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gradFill>
                      <a:gsLst>
                        <a:gs pos="0">
                          <a:schemeClr val="accent4"/>
                        </a:gs>
                        <a:gs pos="100000">
                          <a:schemeClr val="accent3"/>
                        </a:gs>
                      </a:gsLst>
                      <a:lin ang="18900732" scaled="0"/>
                    </a:gradFill>
                  </a:tcPr>
                </a:tc>
                <a:tc gridSpan="2">
                  <a:txBody>
                    <a:bodyPr/>
                    <a:lstStyle/>
                    <a:p>
                      <a:pPr marL="0" lvl="0" indent="0" algn="ctr" rtl="0">
                        <a:spcBef>
                          <a:spcPts val="0"/>
                        </a:spcBef>
                        <a:spcAft>
                          <a:spcPts val="0"/>
                        </a:spcAft>
                        <a:buNone/>
                      </a:pPr>
                      <a:r>
                        <a:rPr lang="id-ID" sz="1400" b="1" dirty="0" err="1">
                          <a:solidFill>
                            <a:schemeClr val="lt1"/>
                          </a:solidFill>
                          <a:latin typeface="Open Sans"/>
                          <a:ea typeface="Open Sans"/>
                          <a:cs typeface="Open Sans"/>
                          <a:sym typeface="Open Sans"/>
                        </a:rPr>
                        <a:t>Test</a:t>
                      </a:r>
                      <a:r>
                        <a:rPr lang="id-ID" sz="1400" b="1" dirty="0">
                          <a:solidFill>
                            <a:schemeClr val="lt1"/>
                          </a:solidFill>
                          <a:latin typeface="Open Sans"/>
                          <a:ea typeface="Open Sans"/>
                          <a:cs typeface="Open Sans"/>
                          <a:sym typeface="Open Sans"/>
                        </a:rPr>
                        <a:t> Data</a:t>
                      </a:r>
                      <a:endParaRPr sz="1400" b="1" dirty="0">
                        <a:solidFill>
                          <a:schemeClr val="lt1"/>
                        </a:solidFill>
                        <a:latin typeface="Open Sans"/>
                        <a:ea typeface="Open Sans"/>
                        <a:cs typeface="Open Sans"/>
                        <a:sym typeface="Open Sans"/>
                      </a:endParaRPr>
                    </a:p>
                  </a:txBody>
                  <a:tcPr marL="91425" marR="91425"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gradFill>
                      <a:gsLst>
                        <a:gs pos="0">
                          <a:schemeClr val="accent1"/>
                        </a:gs>
                        <a:gs pos="100000">
                          <a:schemeClr val="accent4"/>
                        </a:gs>
                      </a:gsLst>
                      <a:lin ang="18900732" scaled="0"/>
                    </a:gradFill>
                  </a:tcPr>
                </a:tc>
                <a:tc hMerge="1">
                  <a:txBody>
                    <a:bodyPr/>
                    <a:lstStyle/>
                    <a:p>
                      <a:pPr marL="0" lvl="0" indent="0" algn="ctr" rtl="0">
                        <a:spcBef>
                          <a:spcPts val="0"/>
                        </a:spcBef>
                        <a:spcAft>
                          <a:spcPts val="0"/>
                        </a:spcAft>
                        <a:buNone/>
                      </a:pPr>
                      <a:endParaRPr sz="1400" b="1" dirty="0">
                        <a:solidFill>
                          <a:schemeClr val="lt1"/>
                        </a:solidFill>
                        <a:latin typeface="Open Sans"/>
                        <a:ea typeface="Open Sans"/>
                        <a:cs typeface="Open Sans"/>
                        <a:sym typeface="Open Sans"/>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gradFill>
                      <a:gsLst>
                        <a:gs pos="0">
                          <a:schemeClr val="accent1"/>
                        </a:gs>
                        <a:gs pos="100000">
                          <a:schemeClr val="accent4"/>
                        </a:gs>
                      </a:gsLst>
                      <a:lin ang="18900732" scaled="0"/>
                    </a:gradFill>
                  </a:tcPr>
                </a:tc>
                <a:extLst>
                  <a:ext uri="{0D108BD9-81ED-4DB2-BD59-A6C34878D82A}">
                    <a16:rowId xmlns:a16="http://schemas.microsoft.com/office/drawing/2014/main" val="10000"/>
                  </a:ext>
                </a:extLst>
              </a:tr>
              <a:tr h="955504">
                <a:tc>
                  <a:txBody>
                    <a:bodyPr/>
                    <a:lstStyle/>
                    <a:p>
                      <a:pPr marL="0" lvl="0" indent="0" algn="ctr" rtl="0">
                        <a:spcBef>
                          <a:spcPts val="0"/>
                        </a:spcBef>
                        <a:spcAft>
                          <a:spcPts val="0"/>
                        </a:spcAft>
                        <a:buNone/>
                      </a:pPr>
                      <a:r>
                        <a:rPr lang="id-ID" sz="1300" dirty="0">
                          <a:solidFill>
                            <a:schemeClr val="lt1"/>
                          </a:solidFill>
                          <a:latin typeface="+mj-lt"/>
                          <a:ea typeface="Advent Pro"/>
                          <a:cs typeface="Advent Pro"/>
                          <a:sym typeface="Advent Pro"/>
                        </a:rPr>
                        <a:t>4. Data </a:t>
                      </a:r>
                      <a:r>
                        <a:rPr lang="id-ID" sz="1300" dirty="0" err="1">
                          <a:solidFill>
                            <a:schemeClr val="lt1"/>
                          </a:solidFill>
                          <a:latin typeface="+mj-lt"/>
                          <a:ea typeface="Advent Pro"/>
                          <a:cs typeface="Advent Pro"/>
                          <a:sym typeface="Advent Pro"/>
                        </a:rPr>
                        <a:t>Imputation</a:t>
                      </a:r>
                      <a:endParaRPr sz="1300" dirty="0">
                        <a:solidFill>
                          <a:schemeClr val="lt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300" dirty="0">
                          <a:solidFill>
                            <a:schemeClr val="bg1"/>
                          </a:solidFill>
                          <a:latin typeface="+mj-lt"/>
                          <a:ea typeface="Advent Pro"/>
                          <a:cs typeface="Advent Pro"/>
                          <a:sym typeface="Advent Pro"/>
                        </a:rPr>
                        <a:t>Replace "unknown" in each column with the mode according to the category</a:t>
                      </a:r>
                      <a:endParaRPr sz="1300" dirty="0">
                        <a:solidFill>
                          <a:schemeClr val="bg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gridSpan="2">
                  <a:txBody>
                    <a:bodyPr/>
                    <a:lstStyle/>
                    <a:p>
                      <a:pPr marL="0" lvl="0" indent="0" algn="ctr" rtl="0">
                        <a:spcBef>
                          <a:spcPts val="0"/>
                        </a:spcBef>
                        <a:spcAft>
                          <a:spcPts val="0"/>
                        </a:spcAft>
                        <a:buNone/>
                      </a:pPr>
                      <a:r>
                        <a:rPr lang="en-US" sz="1300" b="0" i="0" u="none" strike="noStrike" cap="none" dirty="0">
                          <a:solidFill>
                            <a:schemeClr val="bg1"/>
                          </a:solidFill>
                          <a:latin typeface="Arial"/>
                          <a:ea typeface="Advent Pro"/>
                          <a:cs typeface="Advent Pro"/>
                          <a:sym typeface="Advent Pro"/>
                        </a:rPr>
                        <a:t>Replace "unknown" in each column with the mode according to the category</a:t>
                      </a: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hMerge="1">
                  <a:txBody>
                    <a:bodyPr/>
                    <a:lstStyle/>
                    <a:p>
                      <a:pPr marL="0" lvl="0" indent="0" algn="ctr" rtl="0">
                        <a:spcBef>
                          <a:spcPts val="0"/>
                        </a:spcBef>
                        <a:spcAft>
                          <a:spcPts val="0"/>
                        </a:spcAft>
                        <a:buNone/>
                      </a:pPr>
                      <a:endParaRPr lang="id-ID" sz="1400" b="0" i="0" u="none" strike="noStrike" cap="none" dirty="0">
                        <a:solidFill>
                          <a:schemeClr val="bg1"/>
                        </a:solidFill>
                        <a:latin typeface="Arial"/>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66676">
                <a:tc gridSpan="4">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d-ID" sz="1300" b="0" i="0" u="none" strike="noStrike" cap="none" dirty="0">
                          <a:solidFill>
                            <a:schemeClr val="lt1"/>
                          </a:solidFill>
                          <a:latin typeface="Arial"/>
                          <a:ea typeface="Advent Pro"/>
                          <a:cs typeface="Advent Pro"/>
                          <a:sym typeface="Advent Pro"/>
                        </a:rPr>
                        <a:t>5. </a:t>
                      </a:r>
                      <a:r>
                        <a:rPr lang="en-US" sz="1300" b="0" i="0" u="none" strike="noStrike" cap="none" dirty="0">
                          <a:solidFill>
                            <a:schemeClr val="lt1"/>
                          </a:solidFill>
                          <a:latin typeface="Arial"/>
                          <a:ea typeface="Advent Pro"/>
                          <a:cs typeface="Advent Pro"/>
                          <a:sym typeface="Advent Pro"/>
                        </a:rPr>
                        <a:t>Split into </a:t>
                      </a:r>
                      <a:r>
                        <a:rPr lang="en-US" sz="1300" b="0" i="0" u="none" strike="noStrike" cap="none" dirty="0" err="1">
                          <a:solidFill>
                            <a:schemeClr val="lt1"/>
                          </a:solidFill>
                          <a:latin typeface="Arial"/>
                          <a:ea typeface="Advent Pro"/>
                          <a:cs typeface="Advent Pro"/>
                          <a:sym typeface="Advent Pro"/>
                        </a:rPr>
                        <a:t>Xtrain,ytrain,Xtest,ytest</a:t>
                      </a:r>
                      <a:endParaRPr lang="en-US" sz="1300" b="0" i="0" u="none" strike="noStrike" cap="none" dirty="0">
                        <a:solidFill>
                          <a:schemeClr val="lt1"/>
                        </a:solidFill>
                        <a:latin typeface="Arial"/>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hMerge="1">
                  <a:txBody>
                    <a:bodyPr/>
                    <a:lstStyle/>
                    <a:p>
                      <a:pPr marL="0" lvl="0" indent="0" algn="ctr" rtl="0">
                        <a:spcBef>
                          <a:spcPts val="0"/>
                        </a:spcBef>
                        <a:spcAft>
                          <a:spcPts val="0"/>
                        </a:spcAft>
                        <a:buNone/>
                      </a:pPr>
                      <a:endParaRPr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hMerge="1">
                  <a:txBody>
                    <a:bodyPr/>
                    <a:lstStyle/>
                    <a:p>
                      <a:pPr marL="0" lvl="0" indent="0" algn="ctr" rtl="0">
                        <a:spcBef>
                          <a:spcPts val="0"/>
                        </a:spcBef>
                        <a:spcAft>
                          <a:spcPts val="0"/>
                        </a:spcAft>
                        <a:buNone/>
                      </a:pPr>
                      <a:endParaRPr lang="id-ID" sz="1400" b="0" i="0" u="none" strike="noStrike" cap="none" dirty="0">
                        <a:solidFill>
                          <a:schemeClr val="bg1"/>
                        </a:solidFill>
                        <a:latin typeface="Arial"/>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cap="none" dirty="0">
                        <a:solidFill>
                          <a:schemeClr val="lt1"/>
                        </a:solidFill>
                        <a:latin typeface="Arial"/>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621249774"/>
                  </a:ext>
                </a:extLst>
              </a:tr>
              <a:tr h="95550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d-ID" sz="1300" b="0" i="0" u="none" strike="noStrike" cap="none" dirty="0">
                          <a:solidFill>
                            <a:schemeClr val="lt1"/>
                          </a:solidFill>
                          <a:latin typeface="Arial"/>
                          <a:ea typeface="Advent Pro"/>
                          <a:cs typeface="Advent Pro"/>
                          <a:sym typeface="Advent Pro"/>
                        </a:rPr>
                        <a:t>6. </a:t>
                      </a:r>
                      <a:r>
                        <a:rPr lang="en-US" sz="1300" b="0" i="0" u="none" strike="noStrike" cap="none" dirty="0">
                          <a:solidFill>
                            <a:schemeClr val="lt1"/>
                          </a:solidFill>
                          <a:latin typeface="Arial"/>
                          <a:ea typeface="Advent Pro"/>
                          <a:cs typeface="Advent Pro"/>
                          <a:sym typeface="Advent Pro"/>
                        </a:rPr>
                        <a:t>Chi-Square Test on categorical data and numerical data</a:t>
                      </a:r>
                      <a:endParaRPr lang="id-ID" sz="1300" b="0" i="0" u="none" strike="noStrike" cap="none" dirty="0">
                        <a:solidFill>
                          <a:schemeClr val="lt1"/>
                        </a:solidFill>
                        <a:latin typeface="Arial"/>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gridSpan="2">
                  <a:txBody>
                    <a:bodyPr/>
                    <a:lstStyle/>
                    <a:p>
                      <a:pPr marL="0" lvl="0" indent="0" algn="ctr" rtl="0">
                        <a:spcBef>
                          <a:spcPts val="0"/>
                        </a:spcBef>
                        <a:spcAft>
                          <a:spcPts val="0"/>
                        </a:spcAft>
                        <a:buNone/>
                      </a:pPr>
                      <a:r>
                        <a:rPr lang="en-US" sz="1300" dirty="0">
                          <a:solidFill>
                            <a:schemeClr val="bg1"/>
                          </a:solidFill>
                          <a:latin typeface="+mj-lt"/>
                          <a:ea typeface="Advent Pro"/>
                          <a:cs typeface="Advent Pro"/>
                          <a:sym typeface="Advent Pro"/>
                        </a:rPr>
                        <a:t>Only performed on train data as a representative because the purpose of chi-square is to investigate the dependency between x and y categories. Most of the results are "not independent". As long as there is a column where the result is "not independent", it means that there is no relationship between the predictor variables.</a:t>
                      </a:r>
                      <a:endParaRPr sz="1300"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hMerge="1">
                  <a:txBody>
                    <a:bodyPr/>
                    <a:lstStyle/>
                    <a:p>
                      <a:pPr marL="0" lvl="0" indent="0" algn="ctr" rtl="0">
                        <a:spcBef>
                          <a:spcPts val="0"/>
                        </a:spcBef>
                        <a:spcAft>
                          <a:spcPts val="0"/>
                        </a:spcAft>
                        <a:buNone/>
                      </a:pPr>
                      <a:endParaRPr lang="id-ID" sz="1400" b="0" i="0" u="none" strike="noStrike" cap="none" dirty="0">
                        <a:solidFill>
                          <a:schemeClr val="bg1"/>
                        </a:solidFill>
                        <a:latin typeface="Arial"/>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sz="1200" b="0" i="0" u="none" strike="noStrike" cap="none" dirty="0">
                          <a:solidFill>
                            <a:schemeClr val="bg1"/>
                          </a:solidFill>
                          <a:latin typeface="Arial"/>
                          <a:ea typeface="Advent Pro"/>
                          <a:cs typeface="Advent Pro"/>
                          <a:sym typeface="Advent Pro"/>
                        </a:rPr>
                        <a:t>-</a:t>
                      </a:r>
                    </a:p>
                  </a:txBody>
                  <a:tcPr marL="126000" marR="126000" marT="91425" marB="91425" anchor="ctr">
                    <a:lnL w="28575" cap="flat" cmpd="sng" algn="ctr">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4142832943"/>
                  </a:ext>
                </a:extLst>
              </a:tr>
            </a:tbl>
          </a:graphicData>
        </a:graphic>
      </p:graphicFrame>
      <p:sp>
        <p:nvSpPr>
          <p:cNvPr id="19" name="Kotak Teks 18">
            <a:extLst>
              <a:ext uri="{FF2B5EF4-FFF2-40B4-BE49-F238E27FC236}">
                <a16:creationId xmlns:a16="http://schemas.microsoft.com/office/drawing/2014/main" id="{01DF867B-5672-0269-A65C-28EC77A9E7D2}"/>
              </a:ext>
            </a:extLst>
          </p:cNvPr>
          <p:cNvSpPr txBox="1"/>
          <p:nvPr/>
        </p:nvSpPr>
        <p:spPr>
          <a:xfrm>
            <a:off x="5182990" y="2369977"/>
            <a:ext cx="2057781" cy="553998"/>
          </a:xfrm>
          <a:prstGeom prst="rect">
            <a:avLst/>
          </a:prstGeom>
          <a:noFill/>
        </p:spPr>
        <p:txBody>
          <a:bodyPr wrap="square">
            <a:spAutoFit/>
          </a:bodyPr>
          <a:lstStyle/>
          <a:p>
            <a:pPr algn="ctr"/>
            <a:r>
              <a:rPr lang="en-US" sz="1000" dirty="0">
                <a:solidFill>
                  <a:schemeClr val="bg1"/>
                </a:solidFill>
              </a:rPr>
              <a:t>For one example shown in the job column before data imputation on the train data</a:t>
            </a:r>
            <a:endParaRPr lang="id-ID" sz="1000" dirty="0">
              <a:solidFill>
                <a:schemeClr val="bg1"/>
              </a:solidFill>
            </a:endParaRPr>
          </a:p>
        </p:txBody>
      </p:sp>
      <p:pic>
        <p:nvPicPr>
          <p:cNvPr id="3" name="Gambar 2">
            <a:extLst>
              <a:ext uri="{FF2B5EF4-FFF2-40B4-BE49-F238E27FC236}">
                <a16:creationId xmlns:a16="http://schemas.microsoft.com/office/drawing/2014/main" id="{E568AAB8-9FE9-461E-689C-3355CCC3DC80}"/>
              </a:ext>
            </a:extLst>
          </p:cNvPr>
          <p:cNvPicPr>
            <a:picLocks noChangeAspect="1"/>
          </p:cNvPicPr>
          <p:nvPr/>
        </p:nvPicPr>
        <p:blipFill rotWithShape="1">
          <a:blip r:embed="rId8"/>
          <a:srcRect l="25721" t="46008" r="55465" b="22854"/>
          <a:stretch/>
        </p:blipFill>
        <p:spPr>
          <a:xfrm>
            <a:off x="5387569" y="653102"/>
            <a:ext cx="1720346" cy="1600799"/>
          </a:xfrm>
          <a:prstGeom prst="rect">
            <a:avLst/>
          </a:prstGeom>
        </p:spPr>
      </p:pic>
      <p:pic>
        <p:nvPicPr>
          <p:cNvPr id="6" name="Gambar 5">
            <a:extLst>
              <a:ext uri="{FF2B5EF4-FFF2-40B4-BE49-F238E27FC236}">
                <a16:creationId xmlns:a16="http://schemas.microsoft.com/office/drawing/2014/main" id="{97FD2DBF-A184-4D5A-4FEC-AF8FA0C11C77}"/>
              </a:ext>
            </a:extLst>
          </p:cNvPr>
          <p:cNvPicPr>
            <a:picLocks noChangeAspect="1"/>
          </p:cNvPicPr>
          <p:nvPr/>
        </p:nvPicPr>
        <p:blipFill rotWithShape="1">
          <a:blip r:embed="rId9"/>
          <a:srcRect l="26395" t="42842" r="55294" b="26285"/>
          <a:stretch/>
        </p:blipFill>
        <p:spPr>
          <a:xfrm>
            <a:off x="7277366" y="653102"/>
            <a:ext cx="1674303" cy="1587167"/>
          </a:xfrm>
          <a:prstGeom prst="rect">
            <a:avLst/>
          </a:prstGeom>
        </p:spPr>
      </p:pic>
      <p:sp>
        <p:nvSpPr>
          <p:cNvPr id="9" name="Kotak Teks 8">
            <a:extLst>
              <a:ext uri="{FF2B5EF4-FFF2-40B4-BE49-F238E27FC236}">
                <a16:creationId xmlns:a16="http://schemas.microsoft.com/office/drawing/2014/main" id="{0648C57B-B626-4ED8-AAD3-EDF5FA01D060}"/>
              </a:ext>
            </a:extLst>
          </p:cNvPr>
          <p:cNvSpPr txBox="1"/>
          <p:nvPr/>
        </p:nvSpPr>
        <p:spPr>
          <a:xfrm>
            <a:off x="7085626" y="2363407"/>
            <a:ext cx="2057781" cy="553998"/>
          </a:xfrm>
          <a:prstGeom prst="rect">
            <a:avLst/>
          </a:prstGeom>
          <a:noFill/>
        </p:spPr>
        <p:txBody>
          <a:bodyPr wrap="square">
            <a:spAutoFit/>
          </a:bodyPr>
          <a:lstStyle/>
          <a:p>
            <a:pPr algn="ctr"/>
            <a:r>
              <a:rPr lang="en-US" sz="1000" dirty="0">
                <a:solidFill>
                  <a:schemeClr val="bg1"/>
                </a:solidFill>
              </a:rPr>
              <a:t>For one example shown in the job column </a:t>
            </a:r>
            <a:r>
              <a:rPr lang="id-ID" sz="1000" dirty="0" err="1">
                <a:solidFill>
                  <a:schemeClr val="bg1"/>
                </a:solidFill>
              </a:rPr>
              <a:t>after</a:t>
            </a:r>
            <a:r>
              <a:rPr lang="en-US" sz="1000" dirty="0">
                <a:solidFill>
                  <a:schemeClr val="bg1"/>
                </a:solidFill>
              </a:rPr>
              <a:t> data imputation on the train data</a:t>
            </a:r>
            <a:endParaRPr lang="id-ID" sz="1000" dirty="0">
              <a:solidFill>
                <a:schemeClr val="bg1"/>
              </a:solidFill>
            </a:endParaRPr>
          </a:p>
        </p:txBody>
      </p:sp>
      <p:sp>
        <p:nvSpPr>
          <p:cNvPr id="17" name="Kotak Teks 16">
            <a:extLst>
              <a:ext uri="{FF2B5EF4-FFF2-40B4-BE49-F238E27FC236}">
                <a16:creationId xmlns:a16="http://schemas.microsoft.com/office/drawing/2014/main" id="{9F705E94-A2DB-C023-B65F-D281A11B5828}"/>
              </a:ext>
            </a:extLst>
          </p:cNvPr>
          <p:cNvSpPr txBox="1"/>
          <p:nvPr/>
        </p:nvSpPr>
        <p:spPr>
          <a:xfrm>
            <a:off x="5260267" y="4595947"/>
            <a:ext cx="2057781" cy="400110"/>
          </a:xfrm>
          <a:prstGeom prst="rect">
            <a:avLst/>
          </a:prstGeom>
          <a:noFill/>
        </p:spPr>
        <p:txBody>
          <a:bodyPr wrap="square">
            <a:spAutoFit/>
          </a:bodyPr>
          <a:lstStyle/>
          <a:p>
            <a:pPr algn="ctr"/>
            <a:r>
              <a:rPr lang="id-ID" sz="1000" dirty="0">
                <a:solidFill>
                  <a:schemeClr val="bg1"/>
                </a:solidFill>
              </a:rPr>
              <a:t>Chi-</a:t>
            </a:r>
            <a:r>
              <a:rPr lang="id-ID" sz="1000" dirty="0" err="1">
                <a:solidFill>
                  <a:schemeClr val="bg1"/>
                </a:solidFill>
              </a:rPr>
              <a:t>Square</a:t>
            </a:r>
            <a:r>
              <a:rPr lang="id-ID" sz="1000" dirty="0">
                <a:solidFill>
                  <a:schemeClr val="bg1"/>
                </a:solidFill>
              </a:rPr>
              <a:t> </a:t>
            </a:r>
            <a:r>
              <a:rPr lang="id-ID" sz="1000" dirty="0" err="1">
                <a:solidFill>
                  <a:schemeClr val="bg1"/>
                </a:solidFill>
              </a:rPr>
              <a:t>Test</a:t>
            </a:r>
            <a:r>
              <a:rPr lang="id-ID" sz="1000" dirty="0">
                <a:solidFill>
                  <a:schemeClr val="bg1"/>
                </a:solidFill>
              </a:rPr>
              <a:t> </a:t>
            </a:r>
            <a:r>
              <a:rPr lang="id-ID" sz="1000" dirty="0" err="1">
                <a:solidFill>
                  <a:schemeClr val="bg1"/>
                </a:solidFill>
              </a:rPr>
              <a:t>on</a:t>
            </a:r>
            <a:r>
              <a:rPr lang="id-ID" sz="1000" dirty="0">
                <a:solidFill>
                  <a:schemeClr val="bg1"/>
                </a:solidFill>
              </a:rPr>
              <a:t> </a:t>
            </a:r>
            <a:r>
              <a:rPr lang="id-ID" sz="1000" dirty="0" err="1">
                <a:solidFill>
                  <a:schemeClr val="bg1"/>
                </a:solidFill>
              </a:rPr>
              <a:t>numerical</a:t>
            </a:r>
            <a:r>
              <a:rPr lang="id-ID" sz="1000" dirty="0">
                <a:solidFill>
                  <a:schemeClr val="bg1"/>
                </a:solidFill>
              </a:rPr>
              <a:t> data</a:t>
            </a:r>
          </a:p>
        </p:txBody>
      </p:sp>
      <p:pic>
        <p:nvPicPr>
          <p:cNvPr id="24" name="Gambar 23">
            <a:extLst>
              <a:ext uri="{FF2B5EF4-FFF2-40B4-BE49-F238E27FC236}">
                <a16:creationId xmlns:a16="http://schemas.microsoft.com/office/drawing/2014/main" id="{B43DEB6B-A324-4310-3751-C708C8FAEDCC}"/>
              </a:ext>
            </a:extLst>
          </p:cNvPr>
          <p:cNvPicPr>
            <a:picLocks noChangeAspect="1"/>
          </p:cNvPicPr>
          <p:nvPr/>
        </p:nvPicPr>
        <p:blipFill rotWithShape="1">
          <a:blip r:embed="rId10"/>
          <a:srcRect l="26995" t="33859" r="42638" b="21552"/>
          <a:stretch/>
        </p:blipFill>
        <p:spPr>
          <a:xfrm>
            <a:off x="5379340" y="3048320"/>
            <a:ext cx="1771900" cy="1462740"/>
          </a:xfrm>
          <a:prstGeom prst="rect">
            <a:avLst/>
          </a:prstGeom>
        </p:spPr>
      </p:pic>
      <p:pic>
        <p:nvPicPr>
          <p:cNvPr id="26" name="Gambar 25">
            <a:extLst>
              <a:ext uri="{FF2B5EF4-FFF2-40B4-BE49-F238E27FC236}">
                <a16:creationId xmlns:a16="http://schemas.microsoft.com/office/drawing/2014/main" id="{2BCFB361-5E01-FDCC-D831-58F13685E1F3}"/>
              </a:ext>
            </a:extLst>
          </p:cNvPr>
          <p:cNvPicPr>
            <a:picLocks noChangeAspect="1"/>
          </p:cNvPicPr>
          <p:nvPr/>
        </p:nvPicPr>
        <p:blipFill rotWithShape="1">
          <a:blip r:embed="rId11"/>
          <a:srcRect l="26046" t="45410" r="43075" b="9880"/>
          <a:stretch/>
        </p:blipFill>
        <p:spPr>
          <a:xfrm>
            <a:off x="7193037" y="3026725"/>
            <a:ext cx="1831610" cy="1491044"/>
          </a:xfrm>
          <a:prstGeom prst="rect">
            <a:avLst/>
          </a:prstGeom>
        </p:spPr>
      </p:pic>
      <p:sp>
        <p:nvSpPr>
          <p:cNvPr id="27" name="Kotak Teks 26">
            <a:extLst>
              <a:ext uri="{FF2B5EF4-FFF2-40B4-BE49-F238E27FC236}">
                <a16:creationId xmlns:a16="http://schemas.microsoft.com/office/drawing/2014/main" id="{60F773A0-B5F3-DA22-B4D7-A07050AC7BD8}"/>
              </a:ext>
            </a:extLst>
          </p:cNvPr>
          <p:cNvSpPr txBox="1"/>
          <p:nvPr/>
        </p:nvSpPr>
        <p:spPr>
          <a:xfrm>
            <a:off x="7086219" y="4602656"/>
            <a:ext cx="2057781" cy="400110"/>
          </a:xfrm>
          <a:prstGeom prst="rect">
            <a:avLst/>
          </a:prstGeom>
          <a:noFill/>
        </p:spPr>
        <p:txBody>
          <a:bodyPr wrap="square">
            <a:spAutoFit/>
          </a:bodyPr>
          <a:lstStyle/>
          <a:p>
            <a:pPr algn="ctr"/>
            <a:r>
              <a:rPr lang="id-ID" sz="1000" dirty="0">
                <a:solidFill>
                  <a:schemeClr val="bg1"/>
                </a:solidFill>
              </a:rPr>
              <a:t>Chi-</a:t>
            </a:r>
            <a:r>
              <a:rPr lang="id-ID" sz="1000" dirty="0" err="1">
                <a:solidFill>
                  <a:schemeClr val="bg1"/>
                </a:solidFill>
              </a:rPr>
              <a:t>Square</a:t>
            </a:r>
            <a:r>
              <a:rPr lang="id-ID" sz="1000" dirty="0">
                <a:solidFill>
                  <a:schemeClr val="bg1"/>
                </a:solidFill>
              </a:rPr>
              <a:t> </a:t>
            </a:r>
            <a:r>
              <a:rPr lang="id-ID" sz="1000" dirty="0" err="1">
                <a:solidFill>
                  <a:schemeClr val="bg1"/>
                </a:solidFill>
              </a:rPr>
              <a:t>Test</a:t>
            </a:r>
            <a:r>
              <a:rPr lang="id-ID" sz="1000" dirty="0">
                <a:solidFill>
                  <a:schemeClr val="bg1"/>
                </a:solidFill>
              </a:rPr>
              <a:t> </a:t>
            </a:r>
            <a:r>
              <a:rPr lang="id-ID" sz="1000" dirty="0" err="1">
                <a:solidFill>
                  <a:schemeClr val="bg1"/>
                </a:solidFill>
              </a:rPr>
              <a:t>on</a:t>
            </a:r>
            <a:r>
              <a:rPr lang="id-ID" sz="1000" dirty="0">
                <a:solidFill>
                  <a:schemeClr val="bg1"/>
                </a:solidFill>
              </a:rPr>
              <a:t> </a:t>
            </a:r>
            <a:r>
              <a:rPr lang="id-ID" sz="1000" dirty="0" err="1">
                <a:solidFill>
                  <a:schemeClr val="bg1"/>
                </a:solidFill>
              </a:rPr>
              <a:t>categorical</a:t>
            </a:r>
            <a:r>
              <a:rPr lang="id-ID" sz="1000" dirty="0">
                <a:solidFill>
                  <a:schemeClr val="bg1"/>
                </a:solidFill>
              </a:rPr>
              <a:t> data</a:t>
            </a:r>
          </a:p>
        </p:txBody>
      </p:sp>
    </p:spTree>
    <p:extLst>
      <p:ext uri="{BB962C8B-B14F-4D97-AF65-F5344CB8AC3E}">
        <p14:creationId xmlns:p14="http://schemas.microsoft.com/office/powerpoint/2010/main" val="2210011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8" name="Google Shape;878;p50"/>
          <p:cNvGrpSpPr/>
          <p:nvPr/>
        </p:nvGrpSpPr>
        <p:grpSpPr>
          <a:xfrm>
            <a:off x="192327" y="335373"/>
            <a:ext cx="239095" cy="171413"/>
            <a:chOff x="-1593925" y="-140225"/>
            <a:chExt cx="331800" cy="237875"/>
          </a:xfrm>
        </p:grpSpPr>
        <p:cxnSp>
          <p:nvCxnSpPr>
            <p:cNvPr id="879" name="Google Shape;879;p5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0" name="Google Shape;880;p5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1" name="Google Shape;881;p5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882" name="Google Shape;882;p50"/>
          <p:cNvSpPr/>
          <p:nvPr/>
        </p:nvSpPr>
        <p:spPr>
          <a:xfrm rot="-5400000">
            <a:off x="181950" y="2849450"/>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0"/>
          <p:cNvGrpSpPr/>
          <p:nvPr/>
        </p:nvGrpSpPr>
        <p:grpSpPr>
          <a:xfrm>
            <a:off x="192331" y="1823751"/>
            <a:ext cx="239088" cy="182056"/>
            <a:chOff x="359175" y="637250"/>
            <a:chExt cx="255300" cy="194400"/>
          </a:xfrm>
        </p:grpSpPr>
        <p:grpSp>
          <p:nvGrpSpPr>
            <p:cNvPr id="884" name="Google Shape;884;p50"/>
            <p:cNvGrpSpPr/>
            <p:nvPr/>
          </p:nvGrpSpPr>
          <p:grpSpPr>
            <a:xfrm>
              <a:off x="359175" y="637250"/>
              <a:ext cx="255300" cy="78000"/>
              <a:chOff x="648300" y="324950"/>
              <a:chExt cx="255300" cy="78000"/>
            </a:xfrm>
          </p:grpSpPr>
          <p:cxnSp>
            <p:nvCxnSpPr>
              <p:cNvPr id="885" name="Google Shape;885;p5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86" name="Google Shape;886;p5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87" name="Google Shape;887;p5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88" name="Google Shape;888;p50"/>
          <p:cNvGrpSpPr/>
          <p:nvPr/>
        </p:nvGrpSpPr>
        <p:grpSpPr>
          <a:xfrm>
            <a:off x="223704" y="2465582"/>
            <a:ext cx="176342" cy="159500"/>
            <a:chOff x="518158" y="1088300"/>
            <a:chExt cx="176342" cy="159500"/>
          </a:xfrm>
        </p:grpSpPr>
        <p:cxnSp>
          <p:nvCxnSpPr>
            <p:cNvPr id="889" name="Google Shape;889;p5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90" name="Google Shape;890;p5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91" name="Google Shape;891;p5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92" name="Google Shape;892;p50"/>
          <p:cNvGrpSpPr/>
          <p:nvPr/>
        </p:nvGrpSpPr>
        <p:grpSpPr>
          <a:xfrm>
            <a:off x="223675" y="3084858"/>
            <a:ext cx="176400" cy="263091"/>
            <a:chOff x="519725" y="1778180"/>
            <a:chExt cx="176400" cy="263091"/>
          </a:xfrm>
        </p:grpSpPr>
        <p:sp>
          <p:nvSpPr>
            <p:cNvPr id="893" name="Google Shape;893;p5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0"/>
          <p:cNvGrpSpPr/>
          <p:nvPr/>
        </p:nvGrpSpPr>
        <p:grpSpPr>
          <a:xfrm>
            <a:off x="218275" y="3807724"/>
            <a:ext cx="187200" cy="159600"/>
            <a:chOff x="508825" y="2429151"/>
            <a:chExt cx="187200" cy="159600"/>
          </a:xfrm>
        </p:grpSpPr>
        <p:sp>
          <p:nvSpPr>
            <p:cNvPr id="896" name="Google Shape;896;p5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98" name="Google Shape;898;p50"/>
          <p:cNvGrpSpPr/>
          <p:nvPr/>
        </p:nvGrpSpPr>
        <p:grpSpPr>
          <a:xfrm>
            <a:off x="223675" y="4427100"/>
            <a:ext cx="176400" cy="176400"/>
            <a:chOff x="514225" y="2875375"/>
            <a:chExt cx="176400" cy="176400"/>
          </a:xfrm>
        </p:grpSpPr>
        <p:sp>
          <p:nvSpPr>
            <p:cNvPr id="899" name="Google Shape;899;p5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901" name="Google Shape;901;p5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903" name="Google Shape;903;p50"/>
          <p:cNvSpPr txBox="1">
            <a:spLocks noGrp="1"/>
          </p:cNvSpPr>
          <p:nvPr>
            <p:ph type="title"/>
          </p:nvPr>
        </p:nvSpPr>
        <p:spPr>
          <a:xfrm>
            <a:off x="648000" y="80402"/>
            <a:ext cx="849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000" dirty="0"/>
              <a:t>The results of the Data Preparation steps: Train &amp; Test</a:t>
            </a:r>
            <a:endParaRPr sz="2000" dirty="0"/>
          </a:p>
        </p:txBody>
      </p:sp>
      <p:sp>
        <p:nvSpPr>
          <p:cNvPr id="909" name="Google Shape;909;p50">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0"/>
          <p:cNvGrpSpPr/>
          <p:nvPr/>
        </p:nvGrpSpPr>
        <p:grpSpPr>
          <a:xfrm>
            <a:off x="8745348" y="3979338"/>
            <a:ext cx="119400" cy="54900"/>
            <a:chOff x="8745348" y="3979338"/>
            <a:chExt cx="119400" cy="54900"/>
          </a:xfrm>
        </p:grpSpPr>
        <p:cxnSp>
          <p:nvCxnSpPr>
            <p:cNvPr id="916" name="Google Shape;916;p5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17" name="Google Shape;917;p5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graphicFrame>
        <p:nvGraphicFramePr>
          <p:cNvPr id="4" name="Google Shape;2095;p66">
            <a:extLst>
              <a:ext uri="{FF2B5EF4-FFF2-40B4-BE49-F238E27FC236}">
                <a16:creationId xmlns:a16="http://schemas.microsoft.com/office/drawing/2014/main" id="{08D2D58C-D889-D9DA-649F-F511AE8DBC7B}"/>
              </a:ext>
            </a:extLst>
          </p:cNvPr>
          <p:cNvGraphicFramePr/>
          <p:nvPr>
            <p:extLst>
              <p:ext uri="{D42A27DB-BD31-4B8C-83A1-F6EECF244321}">
                <p14:modId xmlns:p14="http://schemas.microsoft.com/office/powerpoint/2010/main" val="543311289"/>
              </p:ext>
            </p:extLst>
          </p:nvPr>
        </p:nvGraphicFramePr>
        <p:xfrm>
          <a:off x="647998" y="538571"/>
          <a:ext cx="5600964" cy="4418412"/>
        </p:xfrm>
        <a:graphic>
          <a:graphicData uri="http://schemas.openxmlformats.org/drawingml/2006/table">
            <a:tbl>
              <a:tblPr>
                <a:noFill/>
                <a:tableStyleId>{A181377A-B9D9-457B-BC35-9A1AECA1D25A}</a:tableStyleId>
              </a:tblPr>
              <a:tblGrid>
                <a:gridCol w="1604896">
                  <a:extLst>
                    <a:ext uri="{9D8B030D-6E8A-4147-A177-3AD203B41FA5}">
                      <a16:colId xmlns:a16="http://schemas.microsoft.com/office/drawing/2014/main" val="20002"/>
                    </a:ext>
                  </a:extLst>
                </a:gridCol>
                <a:gridCol w="1981841">
                  <a:extLst>
                    <a:ext uri="{9D8B030D-6E8A-4147-A177-3AD203B41FA5}">
                      <a16:colId xmlns:a16="http://schemas.microsoft.com/office/drawing/2014/main" val="20003"/>
                    </a:ext>
                  </a:extLst>
                </a:gridCol>
                <a:gridCol w="2014227">
                  <a:extLst>
                    <a:ext uri="{9D8B030D-6E8A-4147-A177-3AD203B41FA5}">
                      <a16:colId xmlns:a16="http://schemas.microsoft.com/office/drawing/2014/main" val="20004"/>
                    </a:ext>
                  </a:extLst>
                </a:gridCol>
              </a:tblGrid>
              <a:tr h="391434">
                <a:tc>
                  <a:txBody>
                    <a:bodyPr/>
                    <a:lstStyle/>
                    <a:p>
                      <a:pPr marL="0" lvl="0" indent="0" algn="ctr" rtl="0">
                        <a:spcBef>
                          <a:spcPts val="0"/>
                        </a:spcBef>
                        <a:spcAft>
                          <a:spcPts val="0"/>
                        </a:spcAft>
                        <a:buNone/>
                      </a:pPr>
                      <a:r>
                        <a:rPr lang="id-ID" sz="1100" b="1" dirty="0" err="1">
                          <a:solidFill>
                            <a:schemeClr val="lt1"/>
                          </a:solidFill>
                          <a:latin typeface="Open Sans"/>
                          <a:ea typeface="Open Sans"/>
                          <a:cs typeface="Open Sans"/>
                          <a:sym typeface="Open Sans"/>
                        </a:rPr>
                        <a:t>Steps</a:t>
                      </a:r>
                      <a:r>
                        <a:rPr lang="id-ID" sz="1100" b="1" dirty="0">
                          <a:solidFill>
                            <a:schemeClr val="lt1"/>
                          </a:solidFill>
                          <a:latin typeface="Open Sans"/>
                          <a:ea typeface="Open Sans"/>
                          <a:cs typeface="Open Sans"/>
                          <a:sym typeface="Open Sans"/>
                        </a:rPr>
                        <a:t> </a:t>
                      </a:r>
                      <a:r>
                        <a:rPr lang="id-ID" sz="1100" b="1" dirty="0" err="1">
                          <a:solidFill>
                            <a:schemeClr val="lt1"/>
                          </a:solidFill>
                          <a:latin typeface="Open Sans"/>
                          <a:ea typeface="Open Sans"/>
                          <a:cs typeface="Open Sans"/>
                          <a:sym typeface="Open Sans"/>
                        </a:rPr>
                        <a:t>of</a:t>
                      </a:r>
                      <a:r>
                        <a:rPr lang="id-ID" sz="1100" b="1" dirty="0">
                          <a:solidFill>
                            <a:schemeClr val="lt1"/>
                          </a:solidFill>
                          <a:latin typeface="Open Sans"/>
                          <a:ea typeface="Open Sans"/>
                          <a:cs typeface="Open Sans"/>
                          <a:sym typeface="Open Sans"/>
                        </a:rPr>
                        <a:t> DP</a:t>
                      </a:r>
                      <a:endParaRPr sz="1100" b="1" dirty="0">
                        <a:solidFill>
                          <a:schemeClr val="lt1"/>
                        </a:solidFill>
                        <a:latin typeface="Open Sans"/>
                        <a:ea typeface="Open Sans"/>
                        <a:cs typeface="Open Sans"/>
                        <a:sym typeface="Open Sans"/>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gradFill>
                      <a:gsLst>
                        <a:gs pos="0">
                          <a:schemeClr val="lt2"/>
                        </a:gs>
                        <a:gs pos="100000">
                          <a:schemeClr val="accent2"/>
                        </a:gs>
                      </a:gsLst>
                      <a:lin ang="18900732" scaled="0"/>
                    </a:gradFill>
                  </a:tcPr>
                </a:tc>
                <a:tc>
                  <a:txBody>
                    <a:bodyPr/>
                    <a:lstStyle/>
                    <a:p>
                      <a:pPr marL="0" lvl="0" indent="0" algn="ctr" rtl="0">
                        <a:spcBef>
                          <a:spcPts val="0"/>
                        </a:spcBef>
                        <a:spcAft>
                          <a:spcPts val="0"/>
                        </a:spcAft>
                        <a:buNone/>
                      </a:pPr>
                      <a:r>
                        <a:rPr sz="1400" b="1" dirty="0">
                          <a:solidFill>
                            <a:schemeClr val="lt1"/>
                          </a:solidFill>
                          <a:latin typeface="Open Sans"/>
                          <a:ea typeface="Open Sans"/>
                          <a:cs typeface="Open Sans"/>
                          <a:sym typeface="Open Sans"/>
                        </a:rPr>
                        <a:t>Train Data</a:t>
                      </a: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gradFill>
                      <a:gsLst>
                        <a:gs pos="0">
                          <a:schemeClr val="accent4"/>
                        </a:gs>
                        <a:gs pos="100000">
                          <a:schemeClr val="accent3"/>
                        </a:gs>
                      </a:gsLst>
                      <a:lin ang="18900732" scaled="0"/>
                    </a:gradFill>
                  </a:tcPr>
                </a:tc>
                <a:tc>
                  <a:txBody>
                    <a:bodyPr/>
                    <a:lstStyle/>
                    <a:p>
                      <a:pPr marL="0" lvl="0" indent="0" algn="ctr" rtl="0">
                        <a:spcBef>
                          <a:spcPts val="0"/>
                        </a:spcBef>
                        <a:spcAft>
                          <a:spcPts val="0"/>
                        </a:spcAft>
                        <a:buNone/>
                      </a:pPr>
                      <a:r>
                        <a:rPr lang="id-ID" sz="1400" b="1" dirty="0" err="1">
                          <a:solidFill>
                            <a:schemeClr val="lt1"/>
                          </a:solidFill>
                          <a:latin typeface="Open Sans"/>
                          <a:ea typeface="Open Sans"/>
                          <a:cs typeface="Open Sans"/>
                          <a:sym typeface="Open Sans"/>
                        </a:rPr>
                        <a:t>Test</a:t>
                      </a:r>
                      <a:r>
                        <a:rPr lang="id-ID" sz="1400" b="1" dirty="0">
                          <a:solidFill>
                            <a:schemeClr val="lt1"/>
                          </a:solidFill>
                          <a:latin typeface="Open Sans"/>
                          <a:ea typeface="Open Sans"/>
                          <a:cs typeface="Open Sans"/>
                          <a:sym typeface="Open Sans"/>
                        </a:rPr>
                        <a:t> Data</a:t>
                      </a:r>
                      <a:endParaRPr sz="1400" b="1" dirty="0">
                        <a:solidFill>
                          <a:schemeClr val="lt1"/>
                        </a:solidFill>
                        <a:latin typeface="Open Sans"/>
                        <a:ea typeface="Open Sans"/>
                        <a:cs typeface="Open Sans"/>
                        <a:sym typeface="Open Sans"/>
                      </a:endParaRPr>
                    </a:p>
                  </a:txBody>
                  <a:tcPr marL="91425" marR="91425"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gradFill>
                      <a:gsLst>
                        <a:gs pos="0">
                          <a:schemeClr val="accent1"/>
                        </a:gs>
                        <a:gs pos="100000">
                          <a:schemeClr val="accent4"/>
                        </a:gs>
                      </a:gsLst>
                      <a:lin ang="18900732" scaled="0"/>
                    </a:gradFill>
                  </a:tcPr>
                </a:tc>
                <a:extLst>
                  <a:ext uri="{0D108BD9-81ED-4DB2-BD59-A6C34878D82A}">
                    <a16:rowId xmlns:a16="http://schemas.microsoft.com/office/drawing/2014/main" val="10000"/>
                  </a:ext>
                </a:extLst>
              </a:tr>
              <a:tr h="1946642">
                <a:tc>
                  <a:txBody>
                    <a:bodyPr/>
                    <a:lstStyle/>
                    <a:p>
                      <a:pPr marL="0" lvl="0" indent="0" algn="ctr" rtl="0">
                        <a:spcBef>
                          <a:spcPts val="0"/>
                        </a:spcBef>
                        <a:spcAft>
                          <a:spcPts val="0"/>
                        </a:spcAft>
                        <a:buNone/>
                      </a:pPr>
                      <a:r>
                        <a:rPr lang="id-ID" dirty="0">
                          <a:solidFill>
                            <a:schemeClr val="lt1"/>
                          </a:solidFill>
                          <a:latin typeface="+mj-lt"/>
                          <a:ea typeface="Advent Pro"/>
                          <a:cs typeface="Advent Pro"/>
                          <a:sym typeface="Advent Pro"/>
                        </a:rPr>
                        <a:t>7. </a:t>
                      </a:r>
                      <a:r>
                        <a:rPr lang="id-ID" dirty="0" err="1">
                          <a:solidFill>
                            <a:schemeClr val="lt1"/>
                          </a:solidFill>
                          <a:latin typeface="+mj-lt"/>
                          <a:ea typeface="Advent Pro"/>
                          <a:cs typeface="Advent Pro"/>
                          <a:sym typeface="Advent Pro"/>
                        </a:rPr>
                        <a:t>Encoding</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Preparation</a:t>
                      </a:r>
                      <a:endParaRPr dirty="0">
                        <a:solidFill>
                          <a:schemeClr val="lt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dirty="0">
                          <a:solidFill>
                            <a:schemeClr val="bg1"/>
                          </a:solidFill>
                          <a:latin typeface="+mj-lt"/>
                          <a:ea typeface="Advent Pro"/>
                          <a:cs typeface="Advent Pro"/>
                          <a:sym typeface="Advent Pro"/>
                        </a:rPr>
                        <a:t>Label Encoder one-hot encoding is performed on non-leveled categorical data: job, marital, contact, while for leveling using </a:t>
                      </a:r>
                      <a:r>
                        <a:rPr lang="en-US" dirty="0" err="1">
                          <a:solidFill>
                            <a:schemeClr val="bg1"/>
                          </a:solidFill>
                          <a:latin typeface="+mj-lt"/>
                          <a:ea typeface="Advent Pro"/>
                          <a:cs typeface="Advent Pro"/>
                          <a:sym typeface="Advent Pro"/>
                        </a:rPr>
                        <a:t>dictonary</a:t>
                      </a:r>
                      <a:r>
                        <a:rPr lang="en-US" dirty="0">
                          <a:solidFill>
                            <a:schemeClr val="bg1"/>
                          </a:solidFill>
                          <a:latin typeface="+mj-lt"/>
                          <a:ea typeface="Advent Pro"/>
                          <a:cs typeface="Advent Pro"/>
                          <a:sym typeface="Advent Pro"/>
                        </a:rPr>
                        <a:t> mapping.</a:t>
                      </a:r>
                      <a:endParaRPr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400" b="0" i="0" u="none" strike="noStrike" cap="none" dirty="0">
                          <a:solidFill>
                            <a:schemeClr val="bg1"/>
                          </a:solidFill>
                          <a:latin typeface="Arial"/>
                          <a:ea typeface="Advent Pro"/>
                          <a:cs typeface="Advent Pro"/>
                          <a:sym typeface="Advent Pro"/>
                        </a:rPr>
                        <a:t>Label Encoder one-hot encoding is performed on non-leveled categorical data: job, marital, contact, while for leveling using </a:t>
                      </a:r>
                      <a:r>
                        <a:rPr lang="en-US" sz="1400" b="0" i="0" u="none" strike="noStrike" cap="none" dirty="0" err="1">
                          <a:solidFill>
                            <a:schemeClr val="bg1"/>
                          </a:solidFill>
                          <a:latin typeface="Arial"/>
                          <a:ea typeface="Advent Pro"/>
                          <a:cs typeface="Advent Pro"/>
                          <a:sym typeface="Advent Pro"/>
                        </a:rPr>
                        <a:t>dictonary</a:t>
                      </a:r>
                      <a:r>
                        <a:rPr lang="en-US" sz="1400" b="0" i="0" u="none" strike="noStrike" cap="none" dirty="0">
                          <a:solidFill>
                            <a:schemeClr val="bg1"/>
                          </a:solidFill>
                          <a:latin typeface="Arial"/>
                          <a:ea typeface="Advent Pro"/>
                          <a:cs typeface="Advent Pro"/>
                          <a:sym typeface="Advent Pro"/>
                        </a:rPr>
                        <a:t> mapping.</a:t>
                      </a:r>
                      <a:endParaRPr lang="id-ID" sz="1400" b="0" i="0" u="none" strike="noStrike" cap="none" dirty="0">
                        <a:solidFill>
                          <a:schemeClr val="bg1"/>
                        </a:solidFill>
                        <a:latin typeface="Arial"/>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99190">
                <a:tc gridSpan="3">
                  <a:txBody>
                    <a:bodyPr/>
                    <a:lstStyle/>
                    <a:p>
                      <a:pPr marL="0" lvl="0" indent="0" algn="ctr" rtl="0">
                        <a:spcBef>
                          <a:spcPts val="0"/>
                        </a:spcBef>
                        <a:spcAft>
                          <a:spcPts val="0"/>
                        </a:spcAft>
                        <a:buNone/>
                      </a:pPr>
                      <a:r>
                        <a:rPr lang="id-ID" dirty="0">
                          <a:solidFill>
                            <a:schemeClr val="lt1"/>
                          </a:solidFill>
                          <a:latin typeface="+mj-lt"/>
                          <a:ea typeface="Advent Pro"/>
                          <a:cs typeface="Advent Pro"/>
                          <a:sym typeface="Advent Pro"/>
                        </a:rPr>
                        <a:t>8. </a:t>
                      </a:r>
                      <a:r>
                        <a:rPr lang="en-US" dirty="0">
                          <a:solidFill>
                            <a:schemeClr val="lt1"/>
                          </a:solidFill>
                          <a:latin typeface="+mj-lt"/>
                          <a:ea typeface="Advent Pro"/>
                          <a:cs typeface="Advent Pro"/>
                          <a:sym typeface="Advent Pro"/>
                        </a:rPr>
                        <a:t>Split </a:t>
                      </a:r>
                      <a:r>
                        <a:rPr lang="en-US" dirty="0" err="1">
                          <a:solidFill>
                            <a:schemeClr val="lt1"/>
                          </a:solidFill>
                          <a:latin typeface="+mj-lt"/>
                          <a:ea typeface="Advent Pro"/>
                          <a:cs typeface="Advent Pro"/>
                          <a:sym typeface="Advent Pro"/>
                        </a:rPr>
                        <a:t>Xtrain</a:t>
                      </a:r>
                      <a:r>
                        <a:rPr lang="en-US" dirty="0">
                          <a:solidFill>
                            <a:schemeClr val="lt1"/>
                          </a:solidFill>
                          <a:latin typeface="+mj-lt"/>
                          <a:ea typeface="Advent Pro"/>
                          <a:cs typeface="Advent Pro"/>
                          <a:sym typeface="Advent Pro"/>
                        </a:rPr>
                        <a:t> and </a:t>
                      </a:r>
                      <a:r>
                        <a:rPr lang="en-US" dirty="0" err="1">
                          <a:solidFill>
                            <a:schemeClr val="lt1"/>
                          </a:solidFill>
                          <a:latin typeface="+mj-lt"/>
                          <a:ea typeface="Advent Pro"/>
                          <a:cs typeface="Advent Pro"/>
                          <a:sym typeface="Advent Pro"/>
                        </a:rPr>
                        <a:t>Xtest</a:t>
                      </a:r>
                      <a:r>
                        <a:rPr lang="en-US" dirty="0">
                          <a:solidFill>
                            <a:schemeClr val="lt1"/>
                          </a:solidFill>
                          <a:latin typeface="+mj-lt"/>
                          <a:ea typeface="Advent Pro"/>
                          <a:cs typeface="Advent Pro"/>
                          <a:sym typeface="Advent Pro"/>
                        </a:rPr>
                        <a:t> into number &amp; categorical</a:t>
                      </a: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hMerge="1">
                  <a:txBody>
                    <a:bodyPr/>
                    <a:lstStyle/>
                    <a:p>
                      <a:pPr marL="0" lvl="0" indent="0" algn="ctr" rtl="0">
                        <a:spcBef>
                          <a:spcPts val="0"/>
                        </a:spcBef>
                        <a:spcAft>
                          <a:spcPts val="0"/>
                        </a:spcAft>
                        <a:buNone/>
                      </a:pPr>
                      <a:endParaRPr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hMerge="1">
                  <a:txBody>
                    <a:bodyPr/>
                    <a:lstStyle/>
                    <a:p>
                      <a:pPr marL="0" lvl="0" indent="0" algn="ctr" rtl="0">
                        <a:spcBef>
                          <a:spcPts val="0"/>
                        </a:spcBef>
                        <a:spcAft>
                          <a:spcPts val="0"/>
                        </a:spcAft>
                        <a:buNone/>
                      </a:pPr>
                      <a:endParaRPr lang="id-ID" sz="1400" b="0" i="0" u="none" strike="noStrike" cap="none" dirty="0">
                        <a:solidFill>
                          <a:schemeClr val="bg1"/>
                        </a:solidFill>
                        <a:latin typeface="Arial"/>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628042034"/>
                  </a:ext>
                </a:extLst>
              </a:tr>
              <a:tr h="1656163">
                <a:tc>
                  <a:txBody>
                    <a:bodyPr/>
                    <a:lstStyle/>
                    <a:p>
                      <a:pPr marL="0" lvl="0" indent="0" algn="ctr" rtl="0">
                        <a:spcBef>
                          <a:spcPts val="0"/>
                        </a:spcBef>
                        <a:spcAft>
                          <a:spcPts val="0"/>
                        </a:spcAft>
                        <a:buNone/>
                      </a:pPr>
                      <a:r>
                        <a:rPr lang="id-ID" dirty="0">
                          <a:solidFill>
                            <a:schemeClr val="lt1"/>
                          </a:solidFill>
                          <a:latin typeface="+mj-lt"/>
                          <a:ea typeface="Advent Pro"/>
                          <a:cs typeface="Advent Pro"/>
                          <a:sym typeface="Advent Pro"/>
                        </a:rPr>
                        <a:t>9. Standar </a:t>
                      </a:r>
                      <a:r>
                        <a:rPr lang="id-ID" dirty="0" err="1">
                          <a:solidFill>
                            <a:schemeClr val="lt1"/>
                          </a:solidFill>
                          <a:latin typeface="+mj-lt"/>
                          <a:ea typeface="Advent Pro"/>
                          <a:cs typeface="Advent Pro"/>
                          <a:sym typeface="Advent Pro"/>
                        </a:rPr>
                        <a:t>Scaller</a:t>
                      </a:r>
                      <a:endParaRPr lang="en-US" dirty="0">
                        <a:solidFill>
                          <a:schemeClr val="lt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gridSpan="2">
                  <a:txBody>
                    <a:bodyPr/>
                    <a:lstStyle/>
                    <a:p>
                      <a:pPr algn="ctr"/>
                      <a:r>
                        <a:rPr lang="en-US" dirty="0">
                          <a:solidFill>
                            <a:schemeClr val="bg1"/>
                          </a:solidFill>
                        </a:rPr>
                        <a:t>Since there are numerical (continuous) data in the table (balance, duration, </a:t>
                      </a:r>
                      <a:r>
                        <a:rPr lang="en-US" dirty="0" err="1">
                          <a:solidFill>
                            <a:schemeClr val="bg1"/>
                          </a:solidFill>
                        </a:rPr>
                        <a:t>pdays</a:t>
                      </a:r>
                      <a:r>
                        <a:rPr lang="en-US" dirty="0">
                          <a:solidFill>
                            <a:schemeClr val="bg1"/>
                          </a:solidFill>
                        </a:rPr>
                        <a:t> columns), </a:t>
                      </a:r>
                      <a:r>
                        <a:rPr lang="en-US" dirty="0" err="1">
                          <a:solidFill>
                            <a:schemeClr val="bg1"/>
                          </a:solidFill>
                        </a:rPr>
                        <a:t>StandardScaler</a:t>
                      </a:r>
                      <a:r>
                        <a:rPr lang="en-US" dirty="0">
                          <a:solidFill>
                            <a:schemeClr val="bg1"/>
                          </a:solidFill>
                        </a:rPr>
                        <a:t> is used to scale each input variable separately by subtracting the mean and dividing it by the standard deviation to get a distribution of mean zero and standard deviation one.</a:t>
                      </a:r>
                      <a:endParaRPr lang="id-ID" dirty="0">
                        <a:solidFill>
                          <a:schemeClr val="bg1"/>
                        </a:solidFill>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hMerge="1">
                  <a:txBody>
                    <a:bodyPr/>
                    <a:lstStyle/>
                    <a:p>
                      <a:endParaRPr lang="id-ID" dirty="0"/>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68292611"/>
                  </a:ext>
                </a:extLst>
              </a:tr>
            </a:tbl>
          </a:graphicData>
        </a:graphic>
      </p:graphicFrame>
      <p:pic>
        <p:nvPicPr>
          <p:cNvPr id="5" name="Gambar 4">
            <a:extLst>
              <a:ext uri="{FF2B5EF4-FFF2-40B4-BE49-F238E27FC236}">
                <a16:creationId xmlns:a16="http://schemas.microsoft.com/office/drawing/2014/main" id="{6C958BC6-58BA-F849-6D9F-0BBDC87F1985}"/>
              </a:ext>
            </a:extLst>
          </p:cNvPr>
          <p:cNvPicPr>
            <a:picLocks noChangeAspect="1"/>
          </p:cNvPicPr>
          <p:nvPr/>
        </p:nvPicPr>
        <p:blipFill rotWithShape="1">
          <a:blip r:embed="rId8"/>
          <a:srcRect l="26512" t="31619" r="39501" b="24910"/>
          <a:stretch/>
        </p:blipFill>
        <p:spPr>
          <a:xfrm>
            <a:off x="6418461" y="555277"/>
            <a:ext cx="2471317" cy="1777130"/>
          </a:xfrm>
          <a:prstGeom prst="rect">
            <a:avLst/>
          </a:prstGeom>
        </p:spPr>
      </p:pic>
      <p:pic>
        <p:nvPicPr>
          <p:cNvPr id="8" name="Gambar 7">
            <a:extLst>
              <a:ext uri="{FF2B5EF4-FFF2-40B4-BE49-F238E27FC236}">
                <a16:creationId xmlns:a16="http://schemas.microsoft.com/office/drawing/2014/main" id="{DE5B39D0-5803-2417-70D9-F0E6FAAE7544}"/>
              </a:ext>
            </a:extLst>
          </p:cNvPr>
          <p:cNvPicPr>
            <a:picLocks noChangeAspect="1"/>
          </p:cNvPicPr>
          <p:nvPr/>
        </p:nvPicPr>
        <p:blipFill rotWithShape="1">
          <a:blip r:embed="rId9"/>
          <a:srcRect l="26163" t="46008" r="46511" b="46429"/>
          <a:stretch/>
        </p:blipFill>
        <p:spPr>
          <a:xfrm>
            <a:off x="6404795" y="2386265"/>
            <a:ext cx="2498651" cy="388800"/>
          </a:xfrm>
          <a:prstGeom prst="rect">
            <a:avLst/>
          </a:prstGeom>
        </p:spPr>
      </p:pic>
      <p:sp>
        <p:nvSpPr>
          <p:cNvPr id="10" name="Kotak Teks 9">
            <a:extLst>
              <a:ext uri="{FF2B5EF4-FFF2-40B4-BE49-F238E27FC236}">
                <a16:creationId xmlns:a16="http://schemas.microsoft.com/office/drawing/2014/main" id="{7602CC61-D3A1-0CA2-DF31-7DE72F067158}"/>
              </a:ext>
            </a:extLst>
          </p:cNvPr>
          <p:cNvSpPr txBox="1"/>
          <p:nvPr/>
        </p:nvSpPr>
        <p:spPr>
          <a:xfrm>
            <a:off x="6575897" y="4816877"/>
            <a:ext cx="2057781" cy="246221"/>
          </a:xfrm>
          <a:prstGeom prst="rect">
            <a:avLst/>
          </a:prstGeom>
          <a:noFill/>
        </p:spPr>
        <p:txBody>
          <a:bodyPr wrap="square">
            <a:spAutoFit/>
          </a:bodyPr>
          <a:lstStyle/>
          <a:p>
            <a:pPr algn="ctr"/>
            <a:r>
              <a:rPr lang="id-ID" sz="1000" dirty="0">
                <a:solidFill>
                  <a:schemeClr val="bg1"/>
                </a:solidFill>
              </a:rPr>
              <a:t>Standard </a:t>
            </a:r>
            <a:r>
              <a:rPr lang="id-ID" sz="1000" dirty="0" err="1">
                <a:solidFill>
                  <a:schemeClr val="bg1"/>
                </a:solidFill>
              </a:rPr>
              <a:t>Scaller</a:t>
            </a:r>
            <a:r>
              <a:rPr lang="id-ID" sz="1000" dirty="0">
                <a:solidFill>
                  <a:schemeClr val="bg1"/>
                </a:solidFill>
              </a:rPr>
              <a:t> </a:t>
            </a:r>
            <a:r>
              <a:rPr lang="id-ID" sz="1000" dirty="0" err="1">
                <a:solidFill>
                  <a:schemeClr val="bg1"/>
                </a:solidFill>
              </a:rPr>
              <a:t>Process</a:t>
            </a:r>
            <a:r>
              <a:rPr lang="id-ID" sz="1000" dirty="0">
                <a:solidFill>
                  <a:schemeClr val="bg1"/>
                </a:solidFill>
              </a:rPr>
              <a:t> </a:t>
            </a:r>
          </a:p>
        </p:txBody>
      </p:sp>
      <p:pic>
        <p:nvPicPr>
          <p:cNvPr id="12" name="Gambar 11">
            <a:extLst>
              <a:ext uri="{FF2B5EF4-FFF2-40B4-BE49-F238E27FC236}">
                <a16:creationId xmlns:a16="http://schemas.microsoft.com/office/drawing/2014/main" id="{48BF821A-3B10-9FBB-1E2B-DBC79A2669AA}"/>
              </a:ext>
            </a:extLst>
          </p:cNvPr>
          <p:cNvPicPr>
            <a:picLocks noChangeAspect="1"/>
          </p:cNvPicPr>
          <p:nvPr/>
        </p:nvPicPr>
        <p:blipFill rotWithShape="1">
          <a:blip r:embed="rId10"/>
          <a:srcRect l="26744" t="42842" r="45698" b="22854"/>
          <a:stretch/>
        </p:blipFill>
        <p:spPr>
          <a:xfrm>
            <a:off x="6344831" y="3056976"/>
            <a:ext cx="2519917" cy="1763553"/>
          </a:xfrm>
          <a:prstGeom prst="rect">
            <a:avLst/>
          </a:prstGeom>
        </p:spPr>
      </p:pic>
      <p:sp>
        <p:nvSpPr>
          <p:cNvPr id="13" name="Kotak Teks 12">
            <a:extLst>
              <a:ext uri="{FF2B5EF4-FFF2-40B4-BE49-F238E27FC236}">
                <a16:creationId xmlns:a16="http://schemas.microsoft.com/office/drawing/2014/main" id="{27435929-B51D-48FA-1224-61354EE7F892}"/>
              </a:ext>
            </a:extLst>
          </p:cNvPr>
          <p:cNvSpPr txBox="1"/>
          <p:nvPr/>
        </p:nvSpPr>
        <p:spPr>
          <a:xfrm>
            <a:off x="6575897" y="2769385"/>
            <a:ext cx="2057781" cy="246221"/>
          </a:xfrm>
          <a:prstGeom prst="rect">
            <a:avLst/>
          </a:prstGeom>
          <a:noFill/>
        </p:spPr>
        <p:txBody>
          <a:bodyPr wrap="square">
            <a:spAutoFit/>
          </a:bodyPr>
          <a:lstStyle/>
          <a:p>
            <a:pPr algn="ctr"/>
            <a:r>
              <a:rPr lang="id-ID" sz="1000" dirty="0" err="1">
                <a:solidFill>
                  <a:schemeClr val="bg1"/>
                </a:solidFill>
              </a:rPr>
              <a:t>Encoding</a:t>
            </a:r>
            <a:r>
              <a:rPr lang="id-ID" sz="1000" dirty="0">
                <a:solidFill>
                  <a:schemeClr val="bg1"/>
                </a:solidFill>
              </a:rPr>
              <a:t> </a:t>
            </a:r>
            <a:r>
              <a:rPr lang="id-ID" sz="1000" dirty="0" err="1">
                <a:solidFill>
                  <a:schemeClr val="bg1"/>
                </a:solidFill>
              </a:rPr>
              <a:t>Process</a:t>
            </a:r>
            <a:endParaRPr lang="id-ID" sz="1000" dirty="0">
              <a:solidFill>
                <a:schemeClr val="bg1"/>
              </a:solidFill>
            </a:endParaRPr>
          </a:p>
        </p:txBody>
      </p:sp>
      <p:sp>
        <p:nvSpPr>
          <p:cNvPr id="2" name="Rectangle 1">
            <a:extLst>
              <a:ext uri="{FF2B5EF4-FFF2-40B4-BE49-F238E27FC236}">
                <a16:creationId xmlns:a16="http://schemas.microsoft.com/office/drawing/2014/main" id="{E24F6A67-7709-128A-87B6-D4371AA49681}"/>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192DACF5-5739-D01C-0A90-FB42A3D5D99D}"/>
              </a:ext>
            </a:extLst>
          </p:cNvPr>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a:ln>
                <a:noFill/>
              </a:ln>
              <a:solidFill>
                <a:schemeClr val="tx1"/>
              </a:solidFill>
              <a:effectLst/>
              <a:latin typeface="Arial" panose="020B0604020202020204" pitchFamily="34" charset="0"/>
            </a:endParaRPr>
          </a:p>
        </p:txBody>
      </p:sp>
      <p:sp>
        <p:nvSpPr>
          <p:cNvPr id="11" name="Rectangle 6">
            <a:extLst>
              <a:ext uri="{FF2B5EF4-FFF2-40B4-BE49-F238E27FC236}">
                <a16:creationId xmlns:a16="http://schemas.microsoft.com/office/drawing/2014/main" id="{D12A7D76-0C78-0F87-D278-95E6C3D84696}"/>
              </a:ext>
            </a:extLst>
          </p:cNvPr>
          <p:cNvSpPr>
            <a:spLocks noChangeArrowheads="1"/>
          </p:cNvSpPr>
          <p:nvPr/>
        </p:nvSpPr>
        <p:spPr bwMode="auto">
          <a:xfrm>
            <a:off x="304800" y="3048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0780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grpSp>
        <p:nvGrpSpPr>
          <p:cNvPr id="1380" name="Google Shape;1380;p58"/>
          <p:cNvGrpSpPr/>
          <p:nvPr/>
        </p:nvGrpSpPr>
        <p:grpSpPr>
          <a:xfrm>
            <a:off x="192327" y="335373"/>
            <a:ext cx="239095" cy="171413"/>
            <a:chOff x="-1593925" y="-140225"/>
            <a:chExt cx="331800" cy="237875"/>
          </a:xfrm>
        </p:grpSpPr>
        <p:cxnSp>
          <p:nvCxnSpPr>
            <p:cNvPr id="1381" name="Google Shape;1381;p58"/>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382" name="Google Shape;1382;p58"/>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383" name="Google Shape;1383;p58"/>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1384" name="Google Shape;1384;p58"/>
          <p:cNvGrpSpPr/>
          <p:nvPr/>
        </p:nvGrpSpPr>
        <p:grpSpPr>
          <a:xfrm>
            <a:off x="192331" y="1823751"/>
            <a:ext cx="239088" cy="182056"/>
            <a:chOff x="359175" y="637250"/>
            <a:chExt cx="255300" cy="194400"/>
          </a:xfrm>
        </p:grpSpPr>
        <p:grpSp>
          <p:nvGrpSpPr>
            <p:cNvPr id="1385" name="Google Shape;1385;p58"/>
            <p:cNvGrpSpPr/>
            <p:nvPr/>
          </p:nvGrpSpPr>
          <p:grpSpPr>
            <a:xfrm>
              <a:off x="359175" y="637250"/>
              <a:ext cx="255300" cy="78000"/>
              <a:chOff x="648300" y="324950"/>
              <a:chExt cx="255300" cy="78000"/>
            </a:xfrm>
          </p:grpSpPr>
          <p:cxnSp>
            <p:nvCxnSpPr>
              <p:cNvPr id="1386" name="Google Shape;1386;p58"/>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387" name="Google Shape;1387;p58"/>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388" name="Google Shape;1388;p58"/>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1389" name="Google Shape;1389;p58"/>
          <p:cNvGrpSpPr/>
          <p:nvPr/>
        </p:nvGrpSpPr>
        <p:grpSpPr>
          <a:xfrm>
            <a:off x="223704" y="2465582"/>
            <a:ext cx="176342" cy="159500"/>
            <a:chOff x="518158" y="1088300"/>
            <a:chExt cx="176342" cy="159500"/>
          </a:xfrm>
        </p:grpSpPr>
        <p:cxnSp>
          <p:nvCxnSpPr>
            <p:cNvPr id="1390" name="Google Shape;1390;p58"/>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1391" name="Google Shape;1391;p58"/>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1392" name="Google Shape;1392;p58"/>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1393" name="Google Shape;1393;p58"/>
          <p:cNvGrpSpPr/>
          <p:nvPr/>
        </p:nvGrpSpPr>
        <p:grpSpPr>
          <a:xfrm>
            <a:off x="223675" y="3084858"/>
            <a:ext cx="176400" cy="263091"/>
            <a:chOff x="519725" y="1778180"/>
            <a:chExt cx="176400" cy="263091"/>
          </a:xfrm>
        </p:grpSpPr>
        <p:sp>
          <p:nvSpPr>
            <p:cNvPr id="1394" name="Google Shape;1394;p58"/>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58"/>
          <p:cNvGrpSpPr/>
          <p:nvPr/>
        </p:nvGrpSpPr>
        <p:grpSpPr>
          <a:xfrm>
            <a:off x="218275" y="3807724"/>
            <a:ext cx="187200" cy="159600"/>
            <a:chOff x="508825" y="2429151"/>
            <a:chExt cx="187200" cy="159600"/>
          </a:xfrm>
        </p:grpSpPr>
        <p:sp>
          <p:nvSpPr>
            <p:cNvPr id="1397" name="Google Shape;1397;p58"/>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1399" name="Google Shape;1399;p58"/>
          <p:cNvGrpSpPr/>
          <p:nvPr/>
        </p:nvGrpSpPr>
        <p:grpSpPr>
          <a:xfrm>
            <a:off x="223675" y="4427100"/>
            <a:ext cx="176400" cy="176400"/>
            <a:chOff x="514225" y="2875375"/>
            <a:chExt cx="176400" cy="176400"/>
          </a:xfrm>
        </p:grpSpPr>
        <p:sp>
          <p:nvSpPr>
            <p:cNvPr id="1400" name="Google Shape;1400;p58"/>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1" name="Google Shape;1401;p58"/>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1402" name="Google Shape;1402;p58"/>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1403" name="Google Shape;1403;p58">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58"/>
          <p:cNvGrpSpPr/>
          <p:nvPr/>
        </p:nvGrpSpPr>
        <p:grpSpPr>
          <a:xfrm rot="10800000">
            <a:off x="8745326" y="4425438"/>
            <a:ext cx="119400" cy="54900"/>
            <a:chOff x="8645564" y="4373138"/>
            <a:chExt cx="119400" cy="54900"/>
          </a:xfrm>
        </p:grpSpPr>
        <p:cxnSp>
          <p:nvCxnSpPr>
            <p:cNvPr id="1405" name="Google Shape;1405;p58"/>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406" name="Google Shape;1406;p58"/>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1407" name="Google Shape;1407;p58">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8">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a:hlinkClick r:id="rId4"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a:hlinkClick r:id="" action="ppaction://hlinkshowjump?jump=previousslide"/>
          </p:cNvPr>
          <p:cNvSpPr/>
          <p:nvPr/>
        </p:nvSpPr>
        <p:spPr>
          <a:xfrm>
            <a:off x="8654437" y="3856175"/>
            <a:ext cx="301200" cy="301200"/>
          </a:xfrm>
          <a:prstGeom prst="ellipse">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58"/>
          <p:cNvGrpSpPr/>
          <p:nvPr/>
        </p:nvGrpSpPr>
        <p:grpSpPr>
          <a:xfrm>
            <a:off x="8745348" y="3979338"/>
            <a:ext cx="119400" cy="54900"/>
            <a:chOff x="8745348" y="3979338"/>
            <a:chExt cx="119400" cy="54900"/>
          </a:xfrm>
        </p:grpSpPr>
        <p:cxnSp>
          <p:nvCxnSpPr>
            <p:cNvPr id="1414" name="Google Shape;1414;p58">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415" name="Google Shape;1415;p58">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8" name="Google Shape;557;p43">
            <a:extLst>
              <a:ext uri="{FF2B5EF4-FFF2-40B4-BE49-F238E27FC236}">
                <a16:creationId xmlns:a16="http://schemas.microsoft.com/office/drawing/2014/main" id="{DF4B460F-8438-2C67-C60F-4402C72E9B83}"/>
              </a:ext>
            </a:extLst>
          </p:cNvPr>
          <p:cNvSpPr txBox="1">
            <a:spLocks noGrp="1"/>
          </p:cNvSpPr>
          <p:nvPr>
            <p:ph type="title"/>
          </p:nvPr>
        </p:nvSpPr>
        <p:spPr>
          <a:xfrm>
            <a:off x="1124147" y="1776979"/>
            <a:ext cx="6892542" cy="243724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4800" b="1" i="0" dirty="0">
                <a:ln>
                  <a:noFill/>
                </a:ln>
                <a:solidFill>
                  <a:schemeClr val="bg1"/>
                </a:solidFill>
                <a:latin typeface="Open Sans"/>
              </a:rPr>
              <a:t>C. </a:t>
            </a:r>
            <a:r>
              <a:rPr lang="id-ID" sz="4800" b="1" i="0" dirty="0" err="1">
                <a:ln>
                  <a:noFill/>
                </a:ln>
                <a:solidFill>
                  <a:schemeClr val="bg1"/>
                </a:solidFill>
                <a:latin typeface="Open Sans"/>
              </a:rPr>
              <a:t>Modelling</a:t>
            </a:r>
            <a:r>
              <a:rPr lang="id-ID" sz="4800" b="1" i="0" dirty="0">
                <a:ln>
                  <a:noFill/>
                </a:ln>
                <a:solidFill>
                  <a:schemeClr val="bg1"/>
                </a:solidFill>
                <a:latin typeface="Open Sans"/>
              </a:rPr>
              <a:t> </a:t>
            </a:r>
            <a:r>
              <a:rPr lang="id-ID" sz="4800" b="1" i="0" dirty="0" err="1">
                <a:ln>
                  <a:noFill/>
                </a:ln>
                <a:solidFill>
                  <a:schemeClr val="bg1"/>
                </a:solidFill>
                <a:latin typeface="Open Sans"/>
              </a:rPr>
              <a:t>Machine</a:t>
            </a:r>
            <a:r>
              <a:rPr lang="id-ID" sz="4800" b="1" i="0" dirty="0">
                <a:ln>
                  <a:noFill/>
                </a:ln>
                <a:solidFill>
                  <a:schemeClr val="bg1"/>
                </a:solidFill>
                <a:latin typeface="Open Sans"/>
              </a:rPr>
              <a:t> </a:t>
            </a:r>
            <a:r>
              <a:rPr lang="id-ID" sz="4800" b="1" i="0" dirty="0" err="1">
                <a:ln>
                  <a:noFill/>
                </a:ln>
                <a:solidFill>
                  <a:schemeClr val="bg1"/>
                </a:solidFill>
                <a:latin typeface="Open Sans"/>
              </a:rPr>
              <a:t>Learning</a:t>
            </a:r>
            <a:r>
              <a:rPr lang="id-ID" sz="4800" b="1" i="0" dirty="0">
                <a:ln>
                  <a:noFill/>
                </a:ln>
                <a:solidFill>
                  <a:schemeClr val="bg1"/>
                </a:solidFill>
                <a:latin typeface="Open Sans"/>
              </a:rPr>
              <a:t> </a:t>
            </a:r>
            <a:br>
              <a:rPr lang="id-ID" sz="4800" b="1" i="0" dirty="0">
                <a:ln>
                  <a:noFill/>
                </a:ln>
                <a:solidFill>
                  <a:schemeClr val="bg1"/>
                </a:solidFill>
                <a:latin typeface="Open Sans"/>
              </a:rPr>
            </a:br>
            <a:br>
              <a:rPr lang="id-ID" sz="4800" b="1" i="0" dirty="0">
                <a:ln>
                  <a:noFill/>
                </a:ln>
                <a:solidFill>
                  <a:schemeClr val="bg1"/>
                </a:solidFill>
                <a:latin typeface="Open Sans"/>
              </a:rPr>
            </a:br>
            <a:endParaRPr lang="id-ID" sz="4800" dirty="0">
              <a:solidFill>
                <a:schemeClr val="bg1"/>
              </a:solidFill>
              <a:latin typeface="Fira Sans"/>
              <a:ea typeface="Fira Sans"/>
              <a:cs typeface="Fira Sans"/>
              <a:sym typeface="Fir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8" name="Google Shape;1428;p59"/>
          <p:cNvSpPr/>
          <p:nvPr/>
        </p:nvSpPr>
        <p:spPr>
          <a:xfrm rot="-5400000">
            <a:off x="189900" y="3552725"/>
            <a:ext cx="423000" cy="6696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59"/>
          <p:cNvGrpSpPr/>
          <p:nvPr/>
        </p:nvGrpSpPr>
        <p:grpSpPr>
          <a:xfrm>
            <a:off x="192327" y="335373"/>
            <a:ext cx="239095" cy="171413"/>
            <a:chOff x="-1593925" y="-140225"/>
            <a:chExt cx="331800" cy="237875"/>
          </a:xfrm>
        </p:grpSpPr>
        <p:cxnSp>
          <p:nvCxnSpPr>
            <p:cNvPr id="1430" name="Google Shape;1430;p59"/>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431" name="Google Shape;1431;p59"/>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432" name="Google Shape;1432;p59"/>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1433" name="Google Shape;1433;p59"/>
          <p:cNvGrpSpPr/>
          <p:nvPr/>
        </p:nvGrpSpPr>
        <p:grpSpPr>
          <a:xfrm>
            <a:off x="192331" y="1823751"/>
            <a:ext cx="239088" cy="182056"/>
            <a:chOff x="359175" y="637250"/>
            <a:chExt cx="255300" cy="194400"/>
          </a:xfrm>
        </p:grpSpPr>
        <p:grpSp>
          <p:nvGrpSpPr>
            <p:cNvPr id="1434" name="Google Shape;1434;p59"/>
            <p:cNvGrpSpPr/>
            <p:nvPr/>
          </p:nvGrpSpPr>
          <p:grpSpPr>
            <a:xfrm>
              <a:off x="359175" y="637250"/>
              <a:ext cx="255300" cy="78000"/>
              <a:chOff x="648300" y="324950"/>
              <a:chExt cx="255300" cy="78000"/>
            </a:xfrm>
          </p:grpSpPr>
          <p:cxnSp>
            <p:nvCxnSpPr>
              <p:cNvPr id="1435" name="Google Shape;1435;p59"/>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436" name="Google Shape;1436;p59"/>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437" name="Google Shape;1437;p59"/>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1438" name="Google Shape;1438;p59"/>
          <p:cNvGrpSpPr/>
          <p:nvPr/>
        </p:nvGrpSpPr>
        <p:grpSpPr>
          <a:xfrm>
            <a:off x="223704" y="2465582"/>
            <a:ext cx="176342" cy="159500"/>
            <a:chOff x="518158" y="1088300"/>
            <a:chExt cx="176342" cy="159500"/>
          </a:xfrm>
        </p:grpSpPr>
        <p:cxnSp>
          <p:nvCxnSpPr>
            <p:cNvPr id="1439" name="Google Shape;1439;p59"/>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1440" name="Google Shape;1440;p59"/>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1441" name="Google Shape;1441;p59"/>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1442" name="Google Shape;1442;p59"/>
          <p:cNvGrpSpPr/>
          <p:nvPr/>
        </p:nvGrpSpPr>
        <p:grpSpPr>
          <a:xfrm>
            <a:off x="223675" y="3084858"/>
            <a:ext cx="176400" cy="263091"/>
            <a:chOff x="519725" y="1778180"/>
            <a:chExt cx="176400" cy="263091"/>
          </a:xfrm>
        </p:grpSpPr>
        <p:sp>
          <p:nvSpPr>
            <p:cNvPr id="1443" name="Google Shape;1443;p59"/>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9"/>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59"/>
          <p:cNvGrpSpPr/>
          <p:nvPr/>
        </p:nvGrpSpPr>
        <p:grpSpPr>
          <a:xfrm>
            <a:off x="218275" y="3807724"/>
            <a:ext cx="187200" cy="159600"/>
            <a:chOff x="508825" y="2429151"/>
            <a:chExt cx="187200" cy="159600"/>
          </a:xfrm>
        </p:grpSpPr>
        <p:sp>
          <p:nvSpPr>
            <p:cNvPr id="1446" name="Google Shape;1446;p59"/>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9"/>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1448" name="Google Shape;1448;p59"/>
          <p:cNvGrpSpPr/>
          <p:nvPr/>
        </p:nvGrpSpPr>
        <p:grpSpPr>
          <a:xfrm>
            <a:off x="223675" y="4427100"/>
            <a:ext cx="176400" cy="176400"/>
            <a:chOff x="514225" y="2875375"/>
            <a:chExt cx="176400" cy="176400"/>
          </a:xfrm>
        </p:grpSpPr>
        <p:sp>
          <p:nvSpPr>
            <p:cNvPr id="1449" name="Google Shape;1449;p59"/>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0" name="Google Shape;1450;p59"/>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1451" name="Google Shape;1451;p59"/>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1455" name="Google Shape;1455;p59"/>
          <p:cNvSpPr txBox="1">
            <a:spLocks noGrp="1"/>
          </p:cNvSpPr>
          <p:nvPr>
            <p:ph type="subTitle" idx="4"/>
          </p:nvPr>
        </p:nvSpPr>
        <p:spPr>
          <a:xfrm>
            <a:off x="1458825" y="2610837"/>
            <a:ext cx="1846800" cy="151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chemeClr val="dk1"/>
                </a:solidFill>
              </a:rPr>
              <a:t>Mars is a cold place, not hot. It’s full of iron oxide dust, which gives the planet its reddish cast</a:t>
            </a:r>
            <a:endParaRPr>
              <a:solidFill>
                <a:schemeClr val="dk1"/>
              </a:solidFill>
            </a:endParaRPr>
          </a:p>
        </p:txBody>
      </p:sp>
      <p:sp>
        <p:nvSpPr>
          <p:cNvPr id="1478" name="Google Shape;1478;p59">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9">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9">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a:hlinkClick r:id="" action="ppaction://hlinkshowjump?jump=previousslide"/>
          </p:cNvPr>
          <p:cNvSpPr/>
          <p:nvPr/>
        </p:nvSpPr>
        <p:spPr>
          <a:xfrm>
            <a:off x="8654437" y="3856175"/>
            <a:ext cx="301200" cy="301200"/>
          </a:xfrm>
          <a:prstGeom prst="ellipse">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4" name="Google Shape;2095;p66">
            <a:extLst>
              <a:ext uri="{FF2B5EF4-FFF2-40B4-BE49-F238E27FC236}">
                <a16:creationId xmlns:a16="http://schemas.microsoft.com/office/drawing/2014/main" id="{4CD84CA9-3757-6621-BBB9-DF14D31ED79B}"/>
              </a:ext>
            </a:extLst>
          </p:cNvPr>
          <p:cNvGraphicFramePr/>
          <p:nvPr>
            <p:extLst>
              <p:ext uri="{D42A27DB-BD31-4B8C-83A1-F6EECF244321}">
                <p14:modId xmlns:p14="http://schemas.microsoft.com/office/powerpoint/2010/main" val="3703447528"/>
              </p:ext>
            </p:extLst>
          </p:nvPr>
        </p:nvGraphicFramePr>
        <p:xfrm>
          <a:off x="736200" y="110251"/>
          <a:ext cx="8103835" cy="4125895"/>
        </p:xfrm>
        <a:graphic>
          <a:graphicData uri="http://schemas.openxmlformats.org/drawingml/2006/table">
            <a:tbl>
              <a:tblPr>
                <a:noFill/>
                <a:tableStyleId>{A181377A-B9D9-457B-BC35-9A1AECA1D25A}</a:tableStyleId>
              </a:tblPr>
              <a:tblGrid>
                <a:gridCol w="1773084">
                  <a:extLst>
                    <a:ext uri="{9D8B030D-6E8A-4147-A177-3AD203B41FA5}">
                      <a16:colId xmlns:a16="http://schemas.microsoft.com/office/drawing/2014/main" val="20002"/>
                    </a:ext>
                  </a:extLst>
                </a:gridCol>
                <a:gridCol w="1605516">
                  <a:extLst>
                    <a:ext uri="{9D8B030D-6E8A-4147-A177-3AD203B41FA5}">
                      <a16:colId xmlns:a16="http://schemas.microsoft.com/office/drawing/2014/main" val="20003"/>
                    </a:ext>
                  </a:extLst>
                </a:gridCol>
                <a:gridCol w="1637414">
                  <a:extLst>
                    <a:ext uri="{9D8B030D-6E8A-4147-A177-3AD203B41FA5}">
                      <a16:colId xmlns:a16="http://schemas.microsoft.com/office/drawing/2014/main" val="20004"/>
                    </a:ext>
                  </a:extLst>
                </a:gridCol>
                <a:gridCol w="1743739">
                  <a:extLst>
                    <a:ext uri="{9D8B030D-6E8A-4147-A177-3AD203B41FA5}">
                      <a16:colId xmlns:a16="http://schemas.microsoft.com/office/drawing/2014/main" val="2557634073"/>
                    </a:ext>
                  </a:extLst>
                </a:gridCol>
                <a:gridCol w="1344082">
                  <a:extLst>
                    <a:ext uri="{9D8B030D-6E8A-4147-A177-3AD203B41FA5}">
                      <a16:colId xmlns:a16="http://schemas.microsoft.com/office/drawing/2014/main" val="1432950890"/>
                    </a:ext>
                  </a:extLst>
                </a:gridCol>
              </a:tblGrid>
              <a:tr h="585073">
                <a:tc>
                  <a:txBody>
                    <a:bodyPr/>
                    <a:lstStyle/>
                    <a:p>
                      <a:pPr marL="0" lvl="0" indent="0" algn="ctr" rtl="0">
                        <a:spcBef>
                          <a:spcPts val="0"/>
                        </a:spcBef>
                        <a:spcAft>
                          <a:spcPts val="0"/>
                        </a:spcAft>
                        <a:buNone/>
                      </a:pPr>
                      <a:r>
                        <a:rPr lang="id-ID" sz="1100" b="1" dirty="0" err="1">
                          <a:solidFill>
                            <a:schemeClr val="lt1"/>
                          </a:solidFill>
                          <a:latin typeface="Open Sans"/>
                          <a:ea typeface="Open Sans"/>
                          <a:cs typeface="Open Sans"/>
                          <a:sym typeface="Open Sans"/>
                        </a:rPr>
                        <a:t>Baseline</a:t>
                      </a:r>
                      <a:r>
                        <a:rPr lang="id-ID" sz="1100" b="1" dirty="0">
                          <a:solidFill>
                            <a:schemeClr val="lt1"/>
                          </a:solidFill>
                          <a:latin typeface="Open Sans"/>
                          <a:ea typeface="Open Sans"/>
                          <a:cs typeface="Open Sans"/>
                          <a:sym typeface="Open Sans"/>
                        </a:rPr>
                        <a:t> </a:t>
                      </a:r>
                      <a:r>
                        <a:rPr lang="id-ID" sz="1100" b="1" dirty="0" err="1">
                          <a:solidFill>
                            <a:schemeClr val="lt1"/>
                          </a:solidFill>
                          <a:latin typeface="Open Sans"/>
                          <a:ea typeface="Open Sans"/>
                          <a:cs typeface="Open Sans"/>
                          <a:sym typeface="Open Sans"/>
                        </a:rPr>
                        <a:t>Machine</a:t>
                      </a:r>
                      <a:r>
                        <a:rPr lang="id-ID" sz="1100" b="1" dirty="0">
                          <a:solidFill>
                            <a:schemeClr val="lt1"/>
                          </a:solidFill>
                          <a:latin typeface="Open Sans"/>
                          <a:ea typeface="Open Sans"/>
                          <a:cs typeface="Open Sans"/>
                          <a:sym typeface="Open Sans"/>
                        </a:rPr>
                        <a:t> </a:t>
                      </a:r>
                      <a:r>
                        <a:rPr lang="id-ID" sz="1100" b="1" dirty="0" err="1">
                          <a:solidFill>
                            <a:schemeClr val="lt1"/>
                          </a:solidFill>
                          <a:latin typeface="Open Sans"/>
                          <a:ea typeface="Open Sans"/>
                          <a:cs typeface="Open Sans"/>
                          <a:sym typeface="Open Sans"/>
                        </a:rPr>
                        <a:t>Learnig</a:t>
                      </a:r>
                      <a:endParaRPr sz="1100" b="1" dirty="0">
                        <a:solidFill>
                          <a:schemeClr val="lt1"/>
                        </a:solidFill>
                        <a:latin typeface="Open Sans"/>
                        <a:ea typeface="Open Sans"/>
                        <a:cs typeface="Open Sans"/>
                        <a:sym typeface="Open Sans"/>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gradFill>
                      <a:gsLst>
                        <a:gs pos="0">
                          <a:schemeClr val="lt2"/>
                        </a:gs>
                        <a:gs pos="100000">
                          <a:schemeClr val="accent2"/>
                        </a:gs>
                      </a:gsLst>
                      <a:lin ang="18900732" scaled="0"/>
                    </a:gradFill>
                  </a:tcPr>
                </a:tc>
                <a:tc>
                  <a:txBody>
                    <a:bodyPr/>
                    <a:lstStyle/>
                    <a:p>
                      <a:pPr marL="0" lvl="0" indent="0" algn="ctr" rtl="0">
                        <a:spcBef>
                          <a:spcPts val="0"/>
                        </a:spcBef>
                        <a:spcAft>
                          <a:spcPts val="0"/>
                        </a:spcAft>
                        <a:buNone/>
                      </a:pPr>
                      <a:r>
                        <a:rPr sz="1400" b="1" dirty="0">
                          <a:solidFill>
                            <a:schemeClr val="lt1"/>
                          </a:solidFill>
                          <a:latin typeface="Open Sans"/>
                          <a:ea typeface="Open Sans"/>
                          <a:cs typeface="Open Sans"/>
                          <a:sym typeface="Open Sans"/>
                        </a:rPr>
                        <a:t>Test Accuracy</a:t>
                      </a: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gradFill>
                      <a:gsLst>
                        <a:gs pos="0">
                          <a:schemeClr val="accent4"/>
                        </a:gs>
                        <a:gs pos="100000">
                          <a:schemeClr val="accent3"/>
                        </a:gs>
                      </a:gsLst>
                      <a:lin ang="18900732" scaled="0"/>
                    </a:gradFill>
                  </a:tcPr>
                </a:tc>
                <a:tc>
                  <a:txBody>
                    <a:bodyPr/>
                    <a:lstStyle/>
                    <a:p>
                      <a:pPr marL="0" lvl="0" indent="0" algn="ctr" rtl="0">
                        <a:spcBef>
                          <a:spcPts val="0"/>
                        </a:spcBef>
                        <a:spcAft>
                          <a:spcPts val="0"/>
                        </a:spcAft>
                        <a:buNone/>
                      </a:pPr>
                      <a:r>
                        <a:rPr sz="1400" b="1" dirty="0">
                          <a:solidFill>
                            <a:schemeClr val="lt1"/>
                          </a:solidFill>
                          <a:latin typeface="Open Sans"/>
                          <a:ea typeface="Open Sans"/>
                          <a:cs typeface="Open Sans"/>
                          <a:sym typeface="Open Sans"/>
                        </a:rPr>
                        <a:t>Train Accuracy</a:t>
                      </a:r>
                    </a:p>
                  </a:txBody>
                  <a:tcPr marL="91425" marR="91425"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gradFill>
                      <a:gsLst>
                        <a:gs pos="0">
                          <a:schemeClr val="accent1"/>
                        </a:gs>
                        <a:gs pos="100000">
                          <a:schemeClr val="accent4"/>
                        </a:gs>
                      </a:gsLst>
                      <a:lin ang="18900732" scaled="0"/>
                    </a:gradFill>
                  </a:tcPr>
                </a:tc>
                <a:tc>
                  <a:txBody>
                    <a:bodyPr/>
                    <a:lstStyle/>
                    <a:p>
                      <a:pPr marL="0" lvl="0" indent="0" algn="ctr" rtl="0">
                        <a:spcBef>
                          <a:spcPts val="0"/>
                        </a:spcBef>
                        <a:spcAft>
                          <a:spcPts val="0"/>
                        </a:spcAft>
                        <a:buNone/>
                      </a:pPr>
                      <a:r>
                        <a:rPr sz="1400" b="1" dirty="0" err="1">
                          <a:solidFill>
                            <a:schemeClr val="lt1"/>
                          </a:solidFill>
                          <a:latin typeface="Open Sans"/>
                          <a:ea typeface="Open Sans"/>
                          <a:cs typeface="Open Sans"/>
                          <a:sym typeface="Open Sans"/>
                        </a:rPr>
                        <a:t>Selesih</a:t>
                      </a:r>
                      <a:r>
                        <a:rPr sz="1400" b="1" dirty="0">
                          <a:solidFill>
                            <a:schemeClr val="lt1"/>
                          </a:solidFill>
                          <a:latin typeface="Open Sans"/>
                          <a:ea typeface="Open Sans"/>
                          <a:cs typeface="Open Sans"/>
                          <a:sym typeface="Open Sans"/>
                        </a:rPr>
                        <a:t> Accuracy</a:t>
                      </a:r>
                    </a:p>
                    <a:p>
                      <a:pPr marL="0" lvl="0" indent="0" algn="ctr" rtl="0">
                        <a:spcBef>
                          <a:spcPts val="0"/>
                        </a:spcBef>
                        <a:spcAft>
                          <a:spcPts val="0"/>
                        </a:spcAft>
                        <a:buNone/>
                      </a:pPr>
                      <a:r>
                        <a:rPr lang="id-ID" sz="1400" b="1" dirty="0">
                          <a:solidFill>
                            <a:schemeClr val="lt1"/>
                          </a:solidFill>
                          <a:latin typeface="Open Sans"/>
                          <a:ea typeface="Open Sans"/>
                          <a:cs typeface="Open Sans"/>
                          <a:sym typeface="Open Sans"/>
                        </a:rPr>
                        <a:t>(&lt;15%, normal)</a:t>
                      </a:r>
                      <a:endParaRPr sz="1400" b="1" dirty="0">
                        <a:solidFill>
                          <a:schemeClr val="lt1"/>
                        </a:solidFill>
                        <a:latin typeface="Open Sans"/>
                        <a:ea typeface="Open Sans"/>
                        <a:cs typeface="Open Sans"/>
                        <a:sym typeface="Open Sans"/>
                      </a:endParaRPr>
                    </a:p>
                  </a:txBody>
                  <a:tcPr marL="91425" marR="91425"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gradFill>
                      <a:gsLst>
                        <a:gs pos="0">
                          <a:schemeClr val="accent1"/>
                        </a:gs>
                        <a:gs pos="100000">
                          <a:schemeClr val="accent4"/>
                        </a:gs>
                      </a:gsLst>
                      <a:lin ang="18900732" scaled="0"/>
                    </a:gradFill>
                  </a:tcPr>
                </a:tc>
                <a:tc>
                  <a:txBody>
                    <a:bodyPr/>
                    <a:lstStyle/>
                    <a:p>
                      <a:pPr marL="0" lvl="0" indent="0" algn="ctr" rtl="0">
                        <a:spcBef>
                          <a:spcPts val="0"/>
                        </a:spcBef>
                        <a:spcAft>
                          <a:spcPts val="0"/>
                        </a:spcAft>
                        <a:buNone/>
                      </a:pPr>
                      <a:r>
                        <a:rPr sz="1400" b="1" dirty="0">
                          <a:solidFill>
                            <a:schemeClr val="lt1"/>
                          </a:solidFill>
                          <a:latin typeface="Open Sans"/>
                          <a:ea typeface="Open Sans"/>
                          <a:cs typeface="Open Sans"/>
                          <a:sym typeface="Open Sans"/>
                        </a:rPr>
                        <a:t>Hasil</a:t>
                      </a:r>
                    </a:p>
                  </a:txBody>
                  <a:tcPr marL="91425" marR="91425"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gradFill>
                      <a:gsLst>
                        <a:gs pos="0">
                          <a:schemeClr val="accent1"/>
                        </a:gs>
                        <a:gs pos="100000">
                          <a:schemeClr val="accent4"/>
                        </a:gs>
                      </a:gsLst>
                      <a:lin ang="18900732" scaled="0"/>
                    </a:gradFill>
                  </a:tcPr>
                </a:tc>
                <a:extLst>
                  <a:ext uri="{0D108BD9-81ED-4DB2-BD59-A6C34878D82A}">
                    <a16:rowId xmlns:a16="http://schemas.microsoft.com/office/drawing/2014/main" val="10000"/>
                  </a:ext>
                </a:extLst>
              </a:tr>
              <a:tr h="585073">
                <a:tc>
                  <a:txBody>
                    <a:bodyPr/>
                    <a:lstStyle/>
                    <a:p>
                      <a:pPr marL="0" lvl="0" indent="0" algn="ctr" rtl="0">
                        <a:spcBef>
                          <a:spcPts val="0"/>
                        </a:spcBef>
                        <a:spcAft>
                          <a:spcPts val="0"/>
                        </a:spcAft>
                        <a:buNone/>
                      </a:pPr>
                      <a:r>
                        <a:rPr lang="id-ID" dirty="0">
                          <a:solidFill>
                            <a:schemeClr val="lt1"/>
                          </a:solidFill>
                          <a:latin typeface="+mj-lt"/>
                          <a:ea typeface="Advent Pro"/>
                          <a:cs typeface="Advent Pro"/>
                          <a:sym typeface="Advent Pro"/>
                        </a:rPr>
                        <a:t>1. </a:t>
                      </a:r>
                      <a:r>
                        <a:rPr lang="id-ID" dirty="0" err="1">
                          <a:solidFill>
                            <a:schemeClr val="lt1"/>
                          </a:solidFill>
                          <a:latin typeface="+mj-lt"/>
                          <a:ea typeface="Advent Pro"/>
                          <a:cs typeface="Advent Pro"/>
                          <a:sym typeface="Advent Pro"/>
                        </a:rPr>
                        <a:t>Logistic</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Regression</a:t>
                      </a:r>
                      <a:endParaRPr dirty="0">
                        <a:solidFill>
                          <a:schemeClr val="lt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sz="1400" b="0" i="0" u="none" strike="noStrike" cap="none" dirty="0">
                          <a:solidFill>
                            <a:schemeClr val="bg1"/>
                          </a:solidFill>
                          <a:effectLst/>
                          <a:latin typeface="+mj-lt"/>
                          <a:ea typeface="Arial"/>
                          <a:cs typeface="Arial"/>
                          <a:sym typeface="Arial"/>
                        </a:rPr>
                        <a:t>79.25 %</a:t>
                      </a:r>
                      <a:endParaRPr dirty="0">
                        <a:solidFill>
                          <a:schemeClr val="bg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sz="1400" b="0" i="0" u="none" strike="noStrike" cap="none" dirty="0">
                          <a:solidFill>
                            <a:schemeClr val="bg1"/>
                          </a:solidFill>
                          <a:effectLst/>
                          <a:latin typeface="+mj-lt"/>
                          <a:ea typeface="Arial"/>
                          <a:cs typeface="Arial"/>
                          <a:sym typeface="Arial"/>
                        </a:rPr>
                        <a:t>82.24%</a:t>
                      </a:r>
                      <a:endParaRPr lang="id-ID" dirty="0">
                        <a:solidFill>
                          <a:schemeClr val="bg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2..99%</a:t>
                      </a: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Normal</a:t>
                      </a: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62128">
                <a:tc>
                  <a:txBody>
                    <a:bodyPr/>
                    <a:lstStyle/>
                    <a:p>
                      <a:pPr marL="0" lvl="0" indent="0" algn="ctr" rtl="0">
                        <a:spcBef>
                          <a:spcPts val="0"/>
                        </a:spcBef>
                        <a:spcAft>
                          <a:spcPts val="0"/>
                        </a:spcAft>
                        <a:buNone/>
                      </a:pPr>
                      <a:r>
                        <a:rPr dirty="0">
                          <a:solidFill>
                            <a:schemeClr val="lt1"/>
                          </a:solidFill>
                          <a:latin typeface="+mj-lt"/>
                          <a:ea typeface="Advent Pro"/>
                          <a:cs typeface="Advent Pro"/>
                          <a:sym typeface="Advent Pro"/>
                        </a:rPr>
                        <a:t>2. </a:t>
                      </a:r>
                      <a:r>
                        <a:rPr lang="id-ID" dirty="0">
                          <a:solidFill>
                            <a:schemeClr val="lt1"/>
                          </a:solidFill>
                          <a:latin typeface="+mj-lt"/>
                          <a:ea typeface="Advent Pro"/>
                          <a:cs typeface="Advent Pro"/>
                          <a:sym typeface="Advent Pro"/>
                        </a:rPr>
                        <a:t>K-</a:t>
                      </a:r>
                      <a:r>
                        <a:rPr lang="id-ID" dirty="0" err="1">
                          <a:solidFill>
                            <a:schemeClr val="lt1"/>
                          </a:solidFill>
                          <a:latin typeface="+mj-lt"/>
                          <a:ea typeface="Advent Pro"/>
                          <a:cs typeface="Advent Pro"/>
                          <a:sym typeface="Advent Pro"/>
                        </a:rPr>
                        <a:t>Nearest</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Neighbours</a:t>
                      </a:r>
                      <a:r>
                        <a:rPr lang="id-ID" dirty="0">
                          <a:solidFill>
                            <a:schemeClr val="lt1"/>
                          </a:solidFill>
                          <a:latin typeface="+mj-lt"/>
                          <a:ea typeface="Advent Pro"/>
                          <a:cs typeface="Advent Pro"/>
                          <a:sym typeface="Advent Pro"/>
                        </a:rPr>
                        <a:t> (KNN)</a:t>
                      </a:r>
                      <a:endParaRPr dirty="0">
                        <a:solidFill>
                          <a:schemeClr val="lt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67.75 %</a:t>
                      </a:r>
                      <a:endParaRPr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sz="1400" b="0" i="0" u="none" strike="noStrike" cap="none" dirty="0">
                          <a:solidFill>
                            <a:schemeClr val="bg1"/>
                          </a:solidFill>
                          <a:effectLst/>
                          <a:latin typeface="+mj-lt"/>
                          <a:ea typeface="Arial"/>
                          <a:cs typeface="Arial"/>
                          <a:sym typeface="Arial"/>
                        </a:rPr>
                        <a:t>83.47%</a:t>
                      </a:r>
                      <a:endParaRPr lang="id-ID"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15.72%</a:t>
                      </a: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err="1">
                          <a:solidFill>
                            <a:schemeClr val="bg1"/>
                          </a:solidFill>
                          <a:latin typeface="+mj-lt"/>
                          <a:ea typeface="Advent Pro"/>
                          <a:cs typeface="Advent Pro"/>
                          <a:sym typeface="Advent Pro"/>
                        </a:rPr>
                        <a:t>Overfit</a:t>
                      </a:r>
                      <a:endParaRPr lang="id-ID"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3057034941"/>
                  </a:ext>
                </a:extLst>
              </a:tr>
              <a:tr h="446427">
                <a:tc>
                  <a:txBody>
                    <a:bodyPr/>
                    <a:lstStyle/>
                    <a:p>
                      <a:pPr marL="0" lvl="0" indent="0" algn="ctr" rtl="0">
                        <a:spcBef>
                          <a:spcPts val="0"/>
                        </a:spcBef>
                        <a:spcAft>
                          <a:spcPts val="0"/>
                        </a:spcAft>
                        <a:buNone/>
                      </a:pPr>
                      <a:r>
                        <a:rPr dirty="0">
                          <a:solidFill>
                            <a:schemeClr val="lt1"/>
                          </a:solidFill>
                          <a:latin typeface="+mj-lt"/>
                          <a:ea typeface="Advent Pro"/>
                          <a:cs typeface="Advent Pro"/>
                          <a:sym typeface="Advent Pro"/>
                        </a:rPr>
                        <a:t>3. Na</a:t>
                      </a:r>
                      <a:r>
                        <a:rPr lang="id-ID" dirty="0">
                          <a:solidFill>
                            <a:schemeClr val="lt1"/>
                          </a:solidFill>
                          <a:latin typeface="+mj-lt"/>
                          <a:ea typeface="Advent Pro"/>
                          <a:cs typeface="Advent Pro"/>
                          <a:sym typeface="Advent Pro"/>
                        </a:rPr>
                        <a:t>ï</a:t>
                      </a:r>
                      <a:r>
                        <a:rPr dirty="0" err="1">
                          <a:solidFill>
                            <a:schemeClr val="lt1"/>
                          </a:solidFill>
                          <a:latin typeface="+mj-lt"/>
                          <a:ea typeface="Advent Pro"/>
                          <a:cs typeface="Advent Pro"/>
                          <a:sym typeface="Advent Pro"/>
                        </a:rPr>
                        <a:t>ve</a:t>
                      </a:r>
                      <a:r>
                        <a:rPr dirty="0">
                          <a:solidFill>
                            <a:schemeClr val="lt1"/>
                          </a:solidFill>
                          <a:latin typeface="+mj-lt"/>
                          <a:ea typeface="Advent Pro"/>
                          <a:cs typeface="Advent Pro"/>
                          <a:sym typeface="Advent Pro"/>
                        </a:rPr>
                        <a:t> Bayes</a:t>
                      </a: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76.25 %</a:t>
                      </a:r>
                      <a:endParaRPr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sz="1400" b="0" i="0" u="none" strike="noStrike" cap="none" dirty="0">
                          <a:solidFill>
                            <a:schemeClr val="bg1"/>
                          </a:solidFill>
                          <a:effectLst/>
                          <a:latin typeface="Arial"/>
                          <a:ea typeface="Arial"/>
                          <a:cs typeface="Arial"/>
                          <a:sym typeface="Arial"/>
                        </a:rPr>
                        <a:t>79.87%</a:t>
                      </a:r>
                      <a:endParaRPr lang="id-ID"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3.62%</a:t>
                      </a: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Normal</a:t>
                      </a: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4281870356"/>
                  </a:ext>
                </a:extLst>
              </a:tr>
              <a:tr h="380288">
                <a:tc>
                  <a:txBody>
                    <a:bodyPr/>
                    <a:lstStyle/>
                    <a:p>
                      <a:pPr marL="0" lvl="0" indent="0" algn="ctr" rtl="0">
                        <a:spcBef>
                          <a:spcPts val="0"/>
                        </a:spcBef>
                        <a:spcAft>
                          <a:spcPts val="0"/>
                        </a:spcAft>
                        <a:buNone/>
                      </a:pPr>
                      <a:r>
                        <a:rPr dirty="0">
                          <a:solidFill>
                            <a:schemeClr val="lt1"/>
                          </a:solidFill>
                          <a:latin typeface="+mj-lt"/>
                          <a:ea typeface="Advent Pro"/>
                          <a:cs typeface="Advent Pro"/>
                          <a:sym typeface="Advent Pro"/>
                        </a:rPr>
                        <a:t>4. </a:t>
                      </a:r>
                      <a:r>
                        <a:rPr lang="id-ID" dirty="0" err="1">
                          <a:solidFill>
                            <a:schemeClr val="lt1"/>
                          </a:solidFill>
                          <a:latin typeface="+mj-lt"/>
                          <a:ea typeface="Advent Pro"/>
                          <a:cs typeface="Advent Pro"/>
                          <a:sym typeface="Advent Pro"/>
                        </a:rPr>
                        <a:t>Support</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Vector</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Machine</a:t>
                      </a:r>
                      <a:r>
                        <a:rPr lang="id-ID" dirty="0">
                          <a:solidFill>
                            <a:schemeClr val="lt1"/>
                          </a:solidFill>
                          <a:latin typeface="+mj-lt"/>
                          <a:ea typeface="Advent Pro"/>
                          <a:cs typeface="Advent Pro"/>
                          <a:sym typeface="Advent Pro"/>
                        </a:rPr>
                        <a:t> (SVM)</a:t>
                      </a:r>
                      <a:endParaRPr dirty="0">
                        <a:solidFill>
                          <a:schemeClr val="lt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74.0 %</a:t>
                      </a:r>
                      <a:endParaRPr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sz="1400" b="0" i="0" u="none" strike="noStrike" cap="none" dirty="0">
                          <a:solidFill>
                            <a:schemeClr val="bg1"/>
                          </a:solidFill>
                          <a:effectLst/>
                          <a:latin typeface="Arial"/>
                          <a:ea typeface="Arial"/>
                          <a:cs typeface="Arial"/>
                          <a:sym typeface="Arial"/>
                        </a:rPr>
                        <a:t>74.92%</a:t>
                      </a:r>
                      <a:endParaRPr lang="id-ID"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0.92%</a:t>
                      </a: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Normal</a:t>
                      </a: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430259957"/>
                  </a:ext>
                </a:extLst>
              </a:tr>
              <a:tr h="380288">
                <a:tc>
                  <a:txBody>
                    <a:bodyPr/>
                    <a:lstStyle/>
                    <a:p>
                      <a:pPr marL="0" lvl="0" indent="0" algn="ctr" rtl="0">
                        <a:spcBef>
                          <a:spcPts val="0"/>
                        </a:spcBef>
                        <a:spcAft>
                          <a:spcPts val="0"/>
                        </a:spcAft>
                        <a:buNone/>
                      </a:pPr>
                      <a:r>
                        <a:rPr dirty="0">
                          <a:solidFill>
                            <a:schemeClr val="lt1"/>
                          </a:solidFill>
                          <a:latin typeface="+mj-lt"/>
                          <a:ea typeface="Advent Pro"/>
                          <a:cs typeface="Advent Pro"/>
                          <a:sym typeface="Advent Pro"/>
                        </a:rPr>
                        <a:t>5. Decision Tree</a:t>
                      </a: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76.0 %</a:t>
                      </a:r>
                      <a:endParaRPr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100.0 %</a:t>
                      </a: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24.0%</a:t>
                      </a: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err="1">
                          <a:solidFill>
                            <a:schemeClr val="bg1"/>
                          </a:solidFill>
                          <a:latin typeface="+mj-lt"/>
                          <a:ea typeface="Advent Pro"/>
                          <a:cs typeface="Advent Pro"/>
                          <a:sym typeface="Advent Pro"/>
                        </a:rPr>
                        <a:t>Overfit</a:t>
                      </a:r>
                      <a:endParaRPr lang="id-ID"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752278881"/>
                  </a:ext>
                </a:extLst>
              </a:tr>
              <a:tr h="380288">
                <a:tc>
                  <a:txBody>
                    <a:bodyPr/>
                    <a:lstStyle/>
                    <a:p>
                      <a:pPr marL="0" lvl="0" indent="0" algn="ctr" rtl="0">
                        <a:spcBef>
                          <a:spcPts val="0"/>
                        </a:spcBef>
                        <a:spcAft>
                          <a:spcPts val="0"/>
                        </a:spcAft>
                        <a:buNone/>
                      </a:pPr>
                      <a:r>
                        <a:rPr dirty="0">
                          <a:solidFill>
                            <a:schemeClr val="lt1"/>
                          </a:solidFill>
                          <a:latin typeface="+mj-lt"/>
                          <a:ea typeface="Advent Pro"/>
                          <a:cs typeface="Advent Pro"/>
                          <a:sym typeface="Advent Pro"/>
                        </a:rPr>
                        <a:t>6. Random Forest</a:t>
                      </a: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84.0 %</a:t>
                      </a:r>
                      <a:endParaRPr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100.0 %</a:t>
                      </a: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16.0%</a:t>
                      </a: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err="1">
                          <a:solidFill>
                            <a:schemeClr val="bg1"/>
                          </a:solidFill>
                          <a:latin typeface="+mj-lt"/>
                          <a:ea typeface="Advent Pro"/>
                          <a:cs typeface="Advent Pro"/>
                          <a:sym typeface="Advent Pro"/>
                        </a:rPr>
                        <a:t>Overfit</a:t>
                      </a:r>
                      <a:endParaRPr lang="id-ID"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3966773308"/>
                  </a:ext>
                </a:extLst>
              </a:tr>
              <a:tr h="380288">
                <a:tc>
                  <a:txBody>
                    <a:bodyPr/>
                    <a:lstStyle/>
                    <a:p>
                      <a:pPr marL="0" lvl="0" indent="0" algn="ctr" rtl="0">
                        <a:spcBef>
                          <a:spcPts val="0"/>
                        </a:spcBef>
                        <a:spcAft>
                          <a:spcPts val="0"/>
                        </a:spcAft>
                        <a:buNone/>
                      </a:pPr>
                      <a:r>
                        <a:rPr dirty="0">
                          <a:solidFill>
                            <a:schemeClr val="lt1"/>
                          </a:solidFill>
                          <a:latin typeface="+mj-lt"/>
                          <a:ea typeface="Advent Pro"/>
                          <a:cs typeface="Advent Pro"/>
                          <a:sym typeface="Advent Pro"/>
                        </a:rPr>
                        <a:t>7. </a:t>
                      </a:r>
                      <a:r>
                        <a:rPr dirty="0" err="1">
                          <a:solidFill>
                            <a:schemeClr val="lt1"/>
                          </a:solidFill>
                          <a:latin typeface="+mj-lt"/>
                          <a:ea typeface="Advent Pro"/>
                          <a:cs typeface="Advent Pro"/>
                          <a:sym typeface="Advent Pro"/>
                        </a:rPr>
                        <a:t>XGBoost</a:t>
                      </a:r>
                      <a:endParaRPr dirty="0">
                        <a:solidFill>
                          <a:schemeClr val="lt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84.0 %</a:t>
                      </a:r>
                      <a:endParaRPr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100.0 %</a:t>
                      </a: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16.0%</a:t>
                      </a: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err="1">
                          <a:solidFill>
                            <a:schemeClr val="bg1"/>
                          </a:solidFill>
                          <a:latin typeface="+mj-lt"/>
                          <a:ea typeface="Advent Pro"/>
                          <a:cs typeface="Advent Pro"/>
                          <a:sym typeface="Advent Pro"/>
                        </a:rPr>
                        <a:t>Overfit</a:t>
                      </a:r>
                      <a:endParaRPr lang="id-ID"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360294173"/>
                  </a:ext>
                </a:extLst>
              </a:tr>
            </a:tbl>
          </a:graphicData>
        </a:graphic>
      </p:graphicFrame>
      <p:sp>
        <p:nvSpPr>
          <p:cNvPr id="15" name="Google Shape;1277;p56">
            <a:extLst>
              <a:ext uri="{FF2B5EF4-FFF2-40B4-BE49-F238E27FC236}">
                <a16:creationId xmlns:a16="http://schemas.microsoft.com/office/drawing/2014/main" id="{FFB0DCAF-407E-90A8-C8FB-6E1A2B7D11E2}"/>
              </a:ext>
            </a:extLst>
          </p:cNvPr>
          <p:cNvSpPr/>
          <p:nvPr/>
        </p:nvSpPr>
        <p:spPr>
          <a:xfrm>
            <a:off x="736200" y="4270787"/>
            <a:ext cx="8219437" cy="812144"/>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rPr>
              <a:t>Conclusion:</a:t>
            </a:r>
            <a:endParaRPr lang="id-ID" dirty="0">
              <a:solidFill>
                <a:schemeClr val="tx1"/>
              </a:solidFill>
            </a:endParaRPr>
          </a:p>
          <a:p>
            <a:pPr marL="0" lvl="0" indent="0" algn="l" rtl="0">
              <a:spcBef>
                <a:spcPts val="0"/>
              </a:spcBef>
              <a:spcAft>
                <a:spcPts val="0"/>
              </a:spcAft>
              <a:buNone/>
            </a:pPr>
            <a:r>
              <a:rPr lang="en-US" dirty="0">
                <a:solidFill>
                  <a:schemeClr val="tx1"/>
                </a:solidFill>
              </a:rPr>
              <a:t>The best baseline models are logistic regression, naïve bayes, and Support Vector Machine (SVM). Models with overfit results because models such as Decision Tree &amp; </a:t>
            </a:r>
            <a:r>
              <a:rPr lang="en-US" dirty="0" err="1">
                <a:solidFill>
                  <a:schemeClr val="tx1"/>
                </a:solidFill>
              </a:rPr>
              <a:t>Randome</a:t>
            </a:r>
            <a:r>
              <a:rPr lang="en-US" dirty="0">
                <a:solidFill>
                  <a:schemeClr val="tx1"/>
                </a:solidFill>
              </a:rPr>
              <a:t> Forest are suitable for complex datasets (large number of columns and rows).</a:t>
            </a:r>
            <a:endParaRPr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grpSp>
        <p:nvGrpSpPr>
          <p:cNvPr id="1954" name="Google Shape;1954;p64"/>
          <p:cNvGrpSpPr/>
          <p:nvPr/>
        </p:nvGrpSpPr>
        <p:grpSpPr>
          <a:xfrm>
            <a:off x="192327" y="335373"/>
            <a:ext cx="239095" cy="171413"/>
            <a:chOff x="-1593925" y="-140225"/>
            <a:chExt cx="331800" cy="237875"/>
          </a:xfrm>
        </p:grpSpPr>
        <p:cxnSp>
          <p:nvCxnSpPr>
            <p:cNvPr id="1955" name="Google Shape;1955;p64"/>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956" name="Google Shape;1956;p64"/>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957" name="Google Shape;1957;p64"/>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1958" name="Google Shape;1958;p64"/>
          <p:cNvGrpSpPr/>
          <p:nvPr/>
        </p:nvGrpSpPr>
        <p:grpSpPr>
          <a:xfrm>
            <a:off x="192331" y="1823751"/>
            <a:ext cx="239088" cy="182056"/>
            <a:chOff x="359175" y="637250"/>
            <a:chExt cx="255300" cy="194400"/>
          </a:xfrm>
        </p:grpSpPr>
        <p:grpSp>
          <p:nvGrpSpPr>
            <p:cNvPr id="1959" name="Google Shape;1959;p64"/>
            <p:cNvGrpSpPr/>
            <p:nvPr/>
          </p:nvGrpSpPr>
          <p:grpSpPr>
            <a:xfrm>
              <a:off x="359175" y="637250"/>
              <a:ext cx="255300" cy="78000"/>
              <a:chOff x="648300" y="324950"/>
              <a:chExt cx="255300" cy="78000"/>
            </a:xfrm>
          </p:grpSpPr>
          <p:cxnSp>
            <p:nvCxnSpPr>
              <p:cNvPr id="1960" name="Google Shape;1960;p64"/>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961" name="Google Shape;1961;p64"/>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962" name="Google Shape;1962;p64"/>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1963" name="Google Shape;1963;p64"/>
          <p:cNvGrpSpPr/>
          <p:nvPr/>
        </p:nvGrpSpPr>
        <p:grpSpPr>
          <a:xfrm>
            <a:off x="223704" y="2465582"/>
            <a:ext cx="176342" cy="159500"/>
            <a:chOff x="518158" y="1088300"/>
            <a:chExt cx="176342" cy="159500"/>
          </a:xfrm>
        </p:grpSpPr>
        <p:cxnSp>
          <p:nvCxnSpPr>
            <p:cNvPr id="1964" name="Google Shape;1964;p64"/>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1965" name="Google Shape;1965;p64"/>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1966" name="Google Shape;1966;p64"/>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1967" name="Google Shape;1967;p64"/>
          <p:cNvGrpSpPr/>
          <p:nvPr/>
        </p:nvGrpSpPr>
        <p:grpSpPr>
          <a:xfrm>
            <a:off x="223675" y="3084858"/>
            <a:ext cx="176400" cy="263091"/>
            <a:chOff x="519725" y="1778180"/>
            <a:chExt cx="176400" cy="263091"/>
          </a:xfrm>
        </p:grpSpPr>
        <p:sp>
          <p:nvSpPr>
            <p:cNvPr id="1968" name="Google Shape;1968;p64"/>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4"/>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64"/>
          <p:cNvGrpSpPr/>
          <p:nvPr/>
        </p:nvGrpSpPr>
        <p:grpSpPr>
          <a:xfrm>
            <a:off x="218275" y="3807724"/>
            <a:ext cx="187200" cy="159600"/>
            <a:chOff x="508825" y="2429151"/>
            <a:chExt cx="187200" cy="159600"/>
          </a:xfrm>
        </p:grpSpPr>
        <p:sp>
          <p:nvSpPr>
            <p:cNvPr id="1971" name="Google Shape;1971;p64"/>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4"/>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1973" name="Google Shape;1973;p64"/>
          <p:cNvGrpSpPr/>
          <p:nvPr/>
        </p:nvGrpSpPr>
        <p:grpSpPr>
          <a:xfrm>
            <a:off x="223675" y="4427100"/>
            <a:ext cx="176400" cy="176400"/>
            <a:chOff x="514225" y="2875375"/>
            <a:chExt cx="176400" cy="176400"/>
          </a:xfrm>
        </p:grpSpPr>
        <p:sp>
          <p:nvSpPr>
            <p:cNvPr id="1974" name="Google Shape;1974;p64"/>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5" name="Google Shape;1975;p64"/>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1976" name="Google Shape;1976;p64"/>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1977" name="Google Shape;1977;p64">
            <a:hlinkClick r:id="" action="ppaction://hlinkshowjump?jump=nextslide"/>
          </p:cNvPr>
          <p:cNvSpPr/>
          <p:nvPr/>
        </p:nvSpPr>
        <p:spPr>
          <a:xfrm rot="10800000">
            <a:off x="8654437" y="4302300"/>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8" name="Google Shape;1978;p64"/>
          <p:cNvGrpSpPr/>
          <p:nvPr/>
        </p:nvGrpSpPr>
        <p:grpSpPr>
          <a:xfrm rot="10800000">
            <a:off x="8745326" y="4425438"/>
            <a:ext cx="119400" cy="54900"/>
            <a:chOff x="8645564" y="4373138"/>
            <a:chExt cx="119400" cy="54900"/>
          </a:xfrm>
        </p:grpSpPr>
        <p:cxnSp>
          <p:nvCxnSpPr>
            <p:cNvPr id="1979" name="Google Shape;1979;p64"/>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980" name="Google Shape;1980;p64"/>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1981" name="Google Shape;1981;p64">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4">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4">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4">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4">
            <a:hlinkClick r:id="rId5"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4">
            <a:hlinkClick r:id="" action="ppaction://hlinkshowjump?jump=previousslide"/>
          </p:cNvPr>
          <p:cNvSpPr/>
          <p:nvPr/>
        </p:nvSpPr>
        <p:spPr>
          <a:xfrm>
            <a:off x="8654437" y="3856175"/>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7" name="Google Shape;1987;p64"/>
          <p:cNvGrpSpPr/>
          <p:nvPr/>
        </p:nvGrpSpPr>
        <p:grpSpPr>
          <a:xfrm>
            <a:off x="8745348" y="3979338"/>
            <a:ext cx="119400" cy="54900"/>
            <a:chOff x="8745348" y="3979338"/>
            <a:chExt cx="119400" cy="54900"/>
          </a:xfrm>
        </p:grpSpPr>
        <p:cxnSp>
          <p:nvCxnSpPr>
            <p:cNvPr id="1988" name="Google Shape;1988;p64">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989" name="Google Shape;1989;p64">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14" name="Google Shape;557;p43">
            <a:extLst>
              <a:ext uri="{FF2B5EF4-FFF2-40B4-BE49-F238E27FC236}">
                <a16:creationId xmlns:a16="http://schemas.microsoft.com/office/drawing/2014/main" id="{4BF0F889-B87D-7865-D21C-2D40FF816B8D}"/>
              </a:ext>
            </a:extLst>
          </p:cNvPr>
          <p:cNvSpPr txBox="1">
            <a:spLocks noGrp="1"/>
          </p:cNvSpPr>
          <p:nvPr>
            <p:ph type="title"/>
          </p:nvPr>
        </p:nvSpPr>
        <p:spPr>
          <a:xfrm>
            <a:off x="1124147" y="1776979"/>
            <a:ext cx="6892542" cy="243724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4800" b="1" i="0" dirty="0">
                <a:ln>
                  <a:noFill/>
                </a:ln>
                <a:solidFill>
                  <a:schemeClr val="bg1"/>
                </a:solidFill>
                <a:latin typeface="Open Sans"/>
              </a:rPr>
              <a:t>D. </a:t>
            </a:r>
            <a:r>
              <a:rPr lang="id-ID" sz="4800" b="1" i="0" dirty="0" err="1">
                <a:ln>
                  <a:noFill/>
                </a:ln>
                <a:solidFill>
                  <a:schemeClr val="bg1"/>
                </a:solidFill>
                <a:latin typeface="Open Sans"/>
              </a:rPr>
              <a:t>Evaluation</a:t>
            </a:r>
            <a:r>
              <a:rPr lang="id-ID" sz="4800" b="1" i="0" dirty="0">
                <a:ln>
                  <a:noFill/>
                </a:ln>
                <a:solidFill>
                  <a:schemeClr val="bg1"/>
                </a:solidFill>
                <a:latin typeface="Open Sans"/>
              </a:rPr>
              <a:t> &amp; Tuning Model</a:t>
            </a:r>
            <a:br>
              <a:rPr lang="id-ID" sz="4800" b="1" i="0" dirty="0">
                <a:ln>
                  <a:noFill/>
                </a:ln>
                <a:solidFill>
                  <a:schemeClr val="bg1"/>
                </a:solidFill>
                <a:latin typeface="Open Sans"/>
              </a:rPr>
            </a:br>
            <a:endParaRPr lang="id-ID" sz="4800" dirty="0">
              <a:solidFill>
                <a:schemeClr val="bg1"/>
              </a:solidFill>
              <a:latin typeface="Fira Sans"/>
              <a:ea typeface="Fira Sans"/>
              <a:cs typeface="Fira Sans"/>
              <a:sym typeface="Fir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24" name="Google Shape;2024;p65"/>
          <p:cNvSpPr txBox="1">
            <a:spLocks noGrp="1"/>
          </p:cNvSpPr>
          <p:nvPr>
            <p:ph type="title"/>
          </p:nvPr>
        </p:nvSpPr>
        <p:spPr>
          <a:xfrm>
            <a:off x="743532" y="78968"/>
            <a:ext cx="2998967"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ID" dirty="0"/>
              <a:t>1. </a:t>
            </a:r>
            <a:r>
              <a:rPr lang="id-ID" dirty="0" err="1"/>
              <a:t>Learning</a:t>
            </a:r>
            <a:r>
              <a:rPr lang="id-ID" dirty="0"/>
              <a:t> </a:t>
            </a:r>
            <a:r>
              <a:rPr lang="id-ID" dirty="0" err="1"/>
              <a:t>Curve</a:t>
            </a:r>
            <a:endParaRPr dirty="0"/>
          </a:p>
        </p:txBody>
      </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ambar 18">
            <a:extLst>
              <a:ext uri="{FF2B5EF4-FFF2-40B4-BE49-F238E27FC236}">
                <a16:creationId xmlns:a16="http://schemas.microsoft.com/office/drawing/2014/main" id="{FEC4999D-DE8A-9BD5-C235-2E287EBF0459}"/>
              </a:ext>
            </a:extLst>
          </p:cNvPr>
          <p:cNvPicPr>
            <a:picLocks noChangeAspect="1"/>
          </p:cNvPicPr>
          <p:nvPr/>
        </p:nvPicPr>
        <p:blipFill rotWithShape="1">
          <a:blip r:embed="rId8"/>
          <a:srcRect l="26744" t="29344" b="31794"/>
          <a:stretch/>
        </p:blipFill>
        <p:spPr>
          <a:xfrm>
            <a:off x="4250578" y="498384"/>
            <a:ext cx="4403859" cy="1223134"/>
          </a:xfrm>
          <a:prstGeom prst="rect">
            <a:avLst/>
          </a:prstGeom>
        </p:spPr>
      </p:pic>
      <p:sp>
        <p:nvSpPr>
          <p:cNvPr id="21" name="Kotak Teks 20">
            <a:extLst>
              <a:ext uri="{FF2B5EF4-FFF2-40B4-BE49-F238E27FC236}">
                <a16:creationId xmlns:a16="http://schemas.microsoft.com/office/drawing/2014/main" id="{5CE45F7E-F01D-1FCD-407E-9E0DF0FC78A9}"/>
              </a:ext>
            </a:extLst>
          </p:cNvPr>
          <p:cNvSpPr txBox="1"/>
          <p:nvPr/>
        </p:nvSpPr>
        <p:spPr>
          <a:xfrm>
            <a:off x="792481" y="1003469"/>
            <a:ext cx="1998921" cy="307777"/>
          </a:xfrm>
          <a:prstGeom prst="rect">
            <a:avLst/>
          </a:prstGeom>
          <a:noFill/>
        </p:spPr>
        <p:txBody>
          <a:bodyPr wrap="square">
            <a:spAutoFit/>
          </a:bodyPr>
          <a:lstStyle/>
          <a:p>
            <a:r>
              <a:rPr lang="id-ID" dirty="0">
                <a:solidFill>
                  <a:schemeClr val="lt1"/>
                </a:solidFill>
                <a:latin typeface="+mj-lt"/>
                <a:ea typeface="Advent Pro"/>
                <a:cs typeface="Advent Pro"/>
                <a:sym typeface="Advent Pro"/>
              </a:rPr>
              <a:t>1. </a:t>
            </a:r>
            <a:r>
              <a:rPr lang="id-ID" dirty="0" err="1">
                <a:solidFill>
                  <a:schemeClr val="lt1"/>
                </a:solidFill>
                <a:latin typeface="+mj-lt"/>
                <a:ea typeface="Advent Pro"/>
                <a:cs typeface="Advent Pro"/>
                <a:sym typeface="Advent Pro"/>
              </a:rPr>
              <a:t>Logistic</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Regression</a:t>
            </a:r>
            <a:endParaRPr lang="id-ID" dirty="0"/>
          </a:p>
        </p:txBody>
      </p:sp>
      <p:sp>
        <p:nvSpPr>
          <p:cNvPr id="22" name="Google Shape;512;p42">
            <a:extLst>
              <a:ext uri="{FF2B5EF4-FFF2-40B4-BE49-F238E27FC236}">
                <a16:creationId xmlns:a16="http://schemas.microsoft.com/office/drawing/2014/main" id="{5618C141-17B5-7EDA-CCBA-2346A4EFD314}"/>
              </a:ext>
            </a:extLst>
          </p:cNvPr>
          <p:cNvSpPr/>
          <p:nvPr/>
        </p:nvSpPr>
        <p:spPr>
          <a:xfrm>
            <a:off x="892816" y="655122"/>
            <a:ext cx="1798252" cy="337714"/>
          </a:xfrm>
          <a:prstGeom prst="roundRect">
            <a:avLst>
              <a:gd name="adj" fmla="val 8864"/>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dirty="0"/>
              <a:t>Baseline Model</a:t>
            </a:r>
          </a:p>
        </p:txBody>
      </p:sp>
      <p:sp>
        <p:nvSpPr>
          <p:cNvPr id="23" name="Kotak Teks 22">
            <a:extLst>
              <a:ext uri="{FF2B5EF4-FFF2-40B4-BE49-F238E27FC236}">
                <a16:creationId xmlns:a16="http://schemas.microsoft.com/office/drawing/2014/main" id="{5C7CDC99-E97F-077E-0E05-BC25D88CB2C2}"/>
              </a:ext>
            </a:extLst>
          </p:cNvPr>
          <p:cNvSpPr txBox="1"/>
          <p:nvPr/>
        </p:nvSpPr>
        <p:spPr>
          <a:xfrm>
            <a:off x="3888270" y="1737883"/>
            <a:ext cx="2174164" cy="261610"/>
          </a:xfrm>
          <a:prstGeom prst="rect">
            <a:avLst/>
          </a:prstGeom>
          <a:noFill/>
        </p:spPr>
        <p:txBody>
          <a:bodyPr wrap="square">
            <a:spAutoFit/>
          </a:bodyPr>
          <a:lstStyle/>
          <a:p>
            <a:pPr algn="ctr"/>
            <a:r>
              <a:rPr lang="id-ID" sz="1050" dirty="0">
                <a:solidFill>
                  <a:schemeClr val="lt1"/>
                </a:solidFill>
                <a:latin typeface="+mj-lt"/>
                <a:sym typeface="Advent Pro"/>
              </a:rPr>
              <a:t>Normal (</a:t>
            </a:r>
            <a:r>
              <a:rPr lang="id-ID" sz="1050" dirty="0" err="1">
                <a:solidFill>
                  <a:schemeClr val="lt1"/>
                </a:solidFill>
                <a:latin typeface="+mj-lt"/>
                <a:sym typeface="Advent Pro"/>
              </a:rPr>
              <a:t>no</a:t>
            </a:r>
            <a:r>
              <a:rPr lang="id-ID" sz="1050" dirty="0">
                <a:solidFill>
                  <a:schemeClr val="lt1"/>
                </a:solidFill>
                <a:latin typeface="+mj-lt"/>
                <a:sym typeface="Advent Pro"/>
              </a:rPr>
              <a:t> </a:t>
            </a:r>
            <a:r>
              <a:rPr lang="id-ID" sz="1050" dirty="0" err="1">
                <a:solidFill>
                  <a:schemeClr val="lt1"/>
                </a:solidFill>
                <a:latin typeface="+mj-lt"/>
                <a:sym typeface="Advent Pro"/>
              </a:rPr>
              <a:t>overfit</a:t>
            </a:r>
            <a:r>
              <a:rPr lang="id-ID" sz="1050" dirty="0">
                <a:solidFill>
                  <a:schemeClr val="lt1"/>
                </a:solidFill>
                <a:latin typeface="+mj-lt"/>
                <a:sym typeface="Advent Pro"/>
              </a:rPr>
              <a:t>)</a:t>
            </a:r>
            <a:endParaRPr lang="id-ID" sz="1050" dirty="0"/>
          </a:p>
        </p:txBody>
      </p:sp>
      <p:sp>
        <p:nvSpPr>
          <p:cNvPr id="26" name="Kotak Teks 25">
            <a:extLst>
              <a:ext uri="{FF2B5EF4-FFF2-40B4-BE49-F238E27FC236}">
                <a16:creationId xmlns:a16="http://schemas.microsoft.com/office/drawing/2014/main" id="{7603709B-C63A-D247-B775-93DBBAD97857}"/>
              </a:ext>
            </a:extLst>
          </p:cNvPr>
          <p:cNvSpPr txBox="1"/>
          <p:nvPr/>
        </p:nvSpPr>
        <p:spPr>
          <a:xfrm>
            <a:off x="5568698" y="1699335"/>
            <a:ext cx="1637961" cy="430887"/>
          </a:xfrm>
          <a:prstGeom prst="rect">
            <a:avLst/>
          </a:prstGeom>
          <a:noFill/>
        </p:spPr>
        <p:txBody>
          <a:bodyPr wrap="square">
            <a:spAutoFit/>
          </a:bodyPr>
          <a:lstStyle/>
          <a:p>
            <a:pPr algn="ctr"/>
            <a:r>
              <a:rPr lang="en-US" sz="1050" dirty="0">
                <a:solidFill>
                  <a:schemeClr val="lt1"/>
                </a:solidFill>
                <a:latin typeface="+mj-lt"/>
                <a:sym typeface="Advent Pro"/>
              </a:rPr>
              <a:t>The trending is going </a:t>
            </a:r>
            <a:br>
              <a:rPr lang="id-ID" sz="1050" dirty="0">
                <a:solidFill>
                  <a:schemeClr val="lt1"/>
                </a:solidFill>
                <a:latin typeface="+mj-lt"/>
                <a:sym typeface="Advent Pro"/>
              </a:rPr>
            </a:br>
            <a:r>
              <a:rPr lang="en-US" sz="1050" dirty="0">
                <a:solidFill>
                  <a:schemeClr val="lt1"/>
                </a:solidFill>
                <a:latin typeface="+mj-lt"/>
                <a:sym typeface="Advent Pro"/>
              </a:rPr>
              <a:t>up and up</a:t>
            </a:r>
            <a:endParaRPr lang="id-ID" sz="1050" dirty="0"/>
          </a:p>
        </p:txBody>
      </p:sp>
      <p:sp>
        <p:nvSpPr>
          <p:cNvPr id="27" name="Kotak Teks 26">
            <a:extLst>
              <a:ext uri="{FF2B5EF4-FFF2-40B4-BE49-F238E27FC236}">
                <a16:creationId xmlns:a16="http://schemas.microsoft.com/office/drawing/2014/main" id="{B684FDC6-A38D-11C9-575A-35B1BDFECF79}"/>
              </a:ext>
            </a:extLst>
          </p:cNvPr>
          <p:cNvSpPr txBox="1"/>
          <p:nvPr/>
        </p:nvSpPr>
        <p:spPr>
          <a:xfrm>
            <a:off x="6919696" y="1708796"/>
            <a:ext cx="2324958" cy="415498"/>
          </a:xfrm>
          <a:prstGeom prst="rect">
            <a:avLst/>
          </a:prstGeom>
          <a:noFill/>
        </p:spPr>
        <p:txBody>
          <a:bodyPr wrap="square">
            <a:spAutoFit/>
          </a:bodyPr>
          <a:lstStyle/>
          <a:p>
            <a:pPr algn="ctr"/>
            <a:r>
              <a:rPr lang="en-US" sz="1050" dirty="0">
                <a:solidFill>
                  <a:schemeClr val="lt1"/>
                </a:solidFill>
                <a:latin typeface="+mj-lt"/>
                <a:sym typeface="Advent Pro"/>
              </a:rPr>
              <a:t>Machine learning performance </a:t>
            </a:r>
            <a:br>
              <a:rPr lang="id-ID" sz="1050" dirty="0">
                <a:solidFill>
                  <a:schemeClr val="lt1"/>
                </a:solidFill>
                <a:latin typeface="+mj-lt"/>
                <a:sym typeface="Advent Pro"/>
              </a:rPr>
            </a:br>
            <a:r>
              <a:rPr lang="en-US" sz="1050" dirty="0">
                <a:solidFill>
                  <a:schemeClr val="lt1"/>
                </a:solidFill>
                <a:latin typeface="+mj-lt"/>
                <a:sym typeface="Advent Pro"/>
              </a:rPr>
              <a:t>is getting better over time</a:t>
            </a:r>
            <a:endParaRPr lang="id-ID" sz="1050" dirty="0"/>
          </a:p>
        </p:txBody>
      </p:sp>
      <p:cxnSp>
        <p:nvCxnSpPr>
          <p:cNvPr id="29" name="Konektor Lurus 28">
            <a:extLst>
              <a:ext uri="{FF2B5EF4-FFF2-40B4-BE49-F238E27FC236}">
                <a16:creationId xmlns:a16="http://schemas.microsoft.com/office/drawing/2014/main" id="{EB9749D7-C573-C16E-6676-46FF37606093}"/>
              </a:ext>
            </a:extLst>
          </p:cNvPr>
          <p:cNvCxnSpPr>
            <a:cxnSpLocks/>
          </p:cNvCxnSpPr>
          <p:nvPr/>
        </p:nvCxnSpPr>
        <p:spPr>
          <a:xfrm>
            <a:off x="892816" y="2136266"/>
            <a:ext cx="76557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Kotak Teks 32">
            <a:extLst>
              <a:ext uri="{FF2B5EF4-FFF2-40B4-BE49-F238E27FC236}">
                <a16:creationId xmlns:a16="http://schemas.microsoft.com/office/drawing/2014/main" id="{C1D414E7-27C1-6BAE-F52B-97E6BFD8095B}"/>
              </a:ext>
            </a:extLst>
          </p:cNvPr>
          <p:cNvSpPr txBox="1"/>
          <p:nvPr/>
        </p:nvSpPr>
        <p:spPr>
          <a:xfrm>
            <a:off x="892816" y="2391343"/>
            <a:ext cx="781100" cy="307777"/>
          </a:xfrm>
          <a:prstGeom prst="rect">
            <a:avLst/>
          </a:prstGeom>
          <a:noFill/>
        </p:spPr>
        <p:txBody>
          <a:bodyPr wrap="square">
            <a:spAutoFit/>
          </a:bodyPr>
          <a:lstStyle/>
          <a:p>
            <a:r>
              <a:rPr lang="id-ID" dirty="0">
                <a:solidFill>
                  <a:schemeClr val="lt1"/>
                </a:solidFill>
                <a:latin typeface="+mj-lt"/>
                <a:ea typeface="Advent Pro"/>
                <a:cs typeface="Advent Pro"/>
                <a:sym typeface="Advent Pro"/>
              </a:rPr>
              <a:t>2. KNN</a:t>
            </a:r>
            <a:endParaRPr lang="id-ID" dirty="0"/>
          </a:p>
        </p:txBody>
      </p:sp>
      <p:pic>
        <p:nvPicPr>
          <p:cNvPr id="35" name="Gambar 34">
            <a:extLst>
              <a:ext uri="{FF2B5EF4-FFF2-40B4-BE49-F238E27FC236}">
                <a16:creationId xmlns:a16="http://schemas.microsoft.com/office/drawing/2014/main" id="{127BFAF5-644F-8EDE-D96C-4B02226F3FBD}"/>
              </a:ext>
            </a:extLst>
          </p:cNvPr>
          <p:cNvPicPr>
            <a:picLocks noChangeAspect="1"/>
          </p:cNvPicPr>
          <p:nvPr/>
        </p:nvPicPr>
        <p:blipFill rotWithShape="1">
          <a:blip r:embed="rId9"/>
          <a:srcRect l="26860" t="35450" r="1254" b="27890"/>
          <a:stretch/>
        </p:blipFill>
        <p:spPr>
          <a:xfrm>
            <a:off x="4345158" y="2192250"/>
            <a:ext cx="4203419" cy="1143401"/>
          </a:xfrm>
          <a:prstGeom prst="rect">
            <a:avLst/>
          </a:prstGeom>
        </p:spPr>
      </p:pic>
      <p:sp>
        <p:nvSpPr>
          <p:cNvPr id="36" name="Kotak Teks 35">
            <a:extLst>
              <a:ext uri="{FF2B5EF4-FFF2-40B4-BE49-F238E27FC236}">
                <a16:creationId xmlns:a16="http://schemas.microsoft.com/office/drawing/2014/main" id="{69F59BC4-06E0-3461-ABA4-DD6F4A232AA4}"/>
              </a:ext>
            </a:extLst>
          </p:cNvPr>
          <p:cNvSpPr txBox="1"/>
          <p:nvPr/>
        </p:nvSpPr>
        <p:spPr>
          <a:xfrm>
            <a:off x="4000339" y="3298228"/>
            <a:ext cx="2174164" cy="261610"/>
          </a:xfrm>
          <a:prstGeom prst="rect">
            <a:avLst/>
          </a:prstGeom>
          <a:noFill/>
        </p:spPr>
        <p:txBody>
          <a:bodyPr wrap="square">
            <a:spAutoFit/>
          </a:bodyPr>
          <a:lstStyle/>
          <a:p>
            <a:pPr algn="ctr"/>
            <a:r>
              <a:rPr lang="id-ID" sz="1050" dirty="0" err="1">
                <a:solidFill>
                  <a:schemeClr val="lt1"/>
                </a:solidFill>
                <a:latin typeface="+mj-lt"/>
                <a:sym typeface="Advent Pro"/>
              </a:rPr>
              <a:t>Overfit</a:t>
            </a:r>
            <a:endParaRPr lang="id-ID" sz="1050" dirty="0"/>
          </a:p>
        </p:txBody>
      </p:sp>
      <p:sp>
        <p:nvSpPr>
          <p:cNvPr id="37" name="Kotak Teks 36">
            <a:extLst>
              <a:ext uri="{FF2B5EF4-FFF2-40B4-BE49-F238E27FC236}">
                <a16:creationId xmlns:a16="http://schemas.microsoft.com/office/drawing/2014/main" id="{0AFC3E15-7277-7F30-E5E1-4970F4E80112}"/>
              </a:ext>
            </a:extLst>
          </p:cNvPr>
          <p:cNvSpPr txBox="1"/>
          <p:nvPr/>
        </p:nvSpPr>
        <p:spPr>
          <a:xfrm>
            <a:off x="5646045" y="3292524"/>
            <a:ext cx="1637961" cy="430887"/>
          </a:xfrm>
          <a:prstGeom prst="rect">
            <a:avLst/>
          </a:prstGeom>
          <a:noFill/>
        </p:spPr>
        <p:txBody>
          <a:bodyPr wrap="square">
            <a:spAutoFit/>
          </a:bodyPr>
          <a:lstStyle/>
          <a:p>
            <a:pPr algn="ctr"/>
            <a:r>
              <a:rPr lang="en-US" sz="1050" dirty="0">
                <a:solidFill>
                  <a:schemeClr val="lt1"/>
                </a:solidFill>
                <a:latin typeface="+mj-lt"/>
                <a:sym typeface="Advent Pro"/>
              </a:rPr>
              <a:t>The trending is going </a:t>
            </a:r>
            <a:br>
              <a:rPr lang="id-ID" sz="1050" dirty="0">
                <a:solidFill>
                  <a:schemeClr val="lt1"/>
                </a:solidFill>
                <a:latin typeface="+mj-lt"/>
                <a:sym typeface="Advent Pro"/>
              </a:rPr>
            </a:br>
            <a:r>
              <a:rPr lang="en-US" sz="1050" dirty="0">
                <a:solidFill>
                  <a:schemeClr val="lt1"/>
                </a:solidFill>
                <a:latin typeface="+mj-lt"/>
                <a:sym typeface="Advent Pro"/>
              </a:rPr>
              <a:t>up and up</a:t>
            </a:r>
            <a:endParaRPr lang="id-ID" sz="1050" dirty="0"/>
          </a:p>
        </p:txBody>
      </p:sp>
      <p:sp>
        <p:nvSpPr>
          <p:cNvPr id="38" name="Kotak Teks 37">
            <a:extLst>
              <a:ext uri="{FF2B5EF4-FFF2-40B4-BE49-F238E27FC236}">
                <a16:creationId xmlns:a16="http://schemas.microsoft.com/office/drawing/2014/main" id="{F6D0B8BF-EA64-467C-8E5D-10493D133F8A}"/>
              </a:ext>
            </a:extLst>
          </p:cNvPr>
          <p:cNvSpPr txBox="1"/>
          <p:nvPr/>
        </p:nvSpPr>
        <p:spPr>
          <a:xfrm>
            <a:off x="6933874" y="3324964"/>
            <a:ext cx="2324958" cy="415498"/>
          </a:xfrm>
          <a:prstGeom prst="rect">
            <a:avLst/>
          </a:prstGeom>
          <a:noFill/>
        </p:spPr>
        <p:txBody>
          <a:bodyPr wrap="square">
            <a:spAutoFit/>
          </a:bodyPr>
          <a:lstStyle/>
          <a:p>
            <a:pPr algn="ctr"/>
            <a:r>
              <a:rPr lang="en-US" sz="1050" dirty="0">
                <a:solidFill>
                  <a:schemeClr val="lt1"/>
                </a:solidFill>
                <a:latin typeface="+mj-lt"/>
                <a:sym typeface="Advent Pro"/>
              </a:rPr>
              <a:t>Machine learning performance </a:t>
            </a:r>
            <a:br>
              <a:rPr lang="id-ID" sz="1050" dirty="0">
                <a:solidFill>
                  <a:schemeClr val="lt1"/>
                </a:solidFill>
                <a:latin typeface="+mj-lt"/>
                <a:sym typeface="Advent Pro"/>
              </a:rPr>
            </a:br>
            <a:r>
              <a:rPr lang="en-US" sz="1050" dirty="0">
                <a:solidFill>
                  <a:schemeClr val="lt1"/>
                </a:solidFill>
                <a:latin typeface="+mj-lt"/>
                <a:sym typeface="Advent Pro"/>
              </a:rPr>
              <a:t>is getting better over time</a:t>
            </a:r>
            <a:endParaRPr lang="id-ID" sz="1050" dirty="0"/>
          </a:p>
        </p:txBody>
      </p:sp>
      <p:cxnSp>
        <p:nvCxnSpPr>
          <p:cNvPr id="39" name="Konektor Lurus 38">
            <a:extLst>
              <a:ext uri="{FF2B5EF4-FFF2-40B4-BE49-F238E27FC236}">
                <a16:creationId xmlns:a16="http://schemas.microsoft.com/office/drawing/2014/main" id="{D8B9E0BD-5754-9ED5-72EB-C375608796A3}"/>
              </a:ext>
            </a:extLst>
          </p:cNvPr>
          <p:cNvCxnSpPr>
            <a:cxnSpLocks/>
          </p:cNvCxnSpPr>
          <p:nvPr/>
        </p:nvCxnSpPr>
        <p:spPr>
          <a:xfrm>
            <a:off x="970785" y="3724053"/>
            <a:ext cx="76557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Kotak Teks 39">
            <a:extLst>
              <a:ext uri="{FF2B5EF4-FFF2-40B4-BE49-F238E27FC236}">
                <a16:creationId xmlns:a16="http://schemas.microsoft.com/office/drawing/2014/main" id="{62C4CE91-614F-F253-DA81-5258A619E58B}"/>
              </a:ext>
            </a:extLst>
          </p:cNvPr>
          <p:cNvSpPr txBox="1"/>
          <p:nvPr/>
        </p:nvSpPr>
        <p:spPr>
          <a:xfrm>
            <a:off x="913528" y="3905750"/>
            <a:ext cx="1520775" cy="307777"/>
          </a:xfrm>
          <a:prstGeom prst="rect">
            <a:avLst/>
          </a:prstGeom>
          <a:noFill/>
        </p:spPr>
        <p:txBody>
          <a:bodyPr wrap="square">
            <a:spAutoFit/>
          </a:bodyPr>
          <a:lstStyle/>
          <a:p>
            <a:r>
              <a:rPr lang="id-ID" dirty="0">
                <a:solidFill>
                  <a:schemeClr val="lt1"/>
                </a:solidFill>
                <a:latin typeface="+mj-lt"/>
                <a:ea typeface="Advent Pro"/>
                <a:cs typeface="Advent Pro"/>
                <a:sym typeface="Advent Pro"/>
              </a:rPr>
              <a:t>3. </a:t>
            </a:r>
            <a:r>
              <a:rPr lang="id-ID" dirty="0" err="1">
                <a:solidFill>
                  <a:schemeClr val="lt1"/>
                </a:solidFill>
                <a:latin typeface="+mj-lt"/>
                <a:ea typeface="Advent Pro"/>
                <a:cs typeface="Advent Pro"/>
                <a:sym typeface="Advent Pro"/>
              </a:rPr>
              <a:t>Naive</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Bayes</a:t>
            </a:r>
            <a:endParaRPr lang="id-ID" dirty="0"/>
          </a:p>
        </p:txBody>
      </p:sp>
      <p:pic>
        <p:nvPicPr>
          <p:cNvPr id="42" name="Gambar 41">
            <a:extLst>
              <a:ext uri="{FF2B5EF4-FFF2-40B4-BE49-F238E27FC236}">
                <a16:creationId xmlns:a16="http://schemas.microsoft.com/office/drawing/2014/main" id="{05E917BC-4290-48A3-A9DC-AE152F0A138E}"/>
              </a:ext>
            </a:extLst>
          </p:cNvPr>
          <p:cNvPicPr>
            <a:picLocks noChangeAspect="1"/>
          </p:cNvPicPr>
          <p:nvPr/>
        </p:nvPicPr>
        <p:blipFill rotWithShape="1">
          <a:blip r:embed="rId10"/>
          <a:srcRect l="27675" t="37193" b="25959"/>
          <a:stretch/>
        </p:blipFill>
        <p:spPr>
          <a:xfrm>
            <a:off x="4303507" y="3779960"/>
            <a:ext cx="4323039" cy="943994"/>
          </a:xfrm>
          <a:prstGeom prst="rect">
            <a:avLst/>
          </a:prstGeom>
        </p:spPr>
      </p:pic>
      <p:sp>
        <p:nvSpPr>
          <p:cNvPr id="43" name="Kotak Teks 42">
            <a:extLst>
              <a:ext uri="{FF2B5EF4-FFF2-40B4-BE49-F238E27FC236}">
                <a16:creationId xmlns:a16="http://schemas.microsoft.com/office/drawing/2014/main" id="{FF335533-AD1C-4447-19D2-0518FB1ED1EA}"/>
              </a:ext>
            </a:extLst>
          </p:cNvPr>
          <p:cNvSpPr txBox="1"/>
          <p:nvPr/>
        </p:nvSpPr>
        <p:spPr>
          <a:xfrm>
            <a:off x="3896140" y="4744869"/>
            <a:ext cx="2174164" cy="261610"/>
          </a:xfrm>
          <a:prstGeom prst="rect">
            <a:avLst/>
          </a:prstGeom>
          <a:noFill/>
        </p:spPr>
        <p:txBody>
          <a:bodyPr wrap="square">
            <a:spAutoFit/>
          </a:bodyPr>
          <a:lstStyle/>
          <a:p>
            <a:pPr algn="ctr"/>
            <a:r>
              <a:rPr lang="id-ID" sz="1050" dirty="0">
                <a:solidFill>
                  <a:schemeClr val="lt1"/>
                </a:solidFill>
                <a:latin typeface="+mj-lt"/>
                <a:sym typeface="Advent Pro"/>
              </a:rPr>
              <a:t>Normal (</a:t>
            </a:r>
            <a:r>
              <a:rPr lang="id-ID" sz="1050" dirty="0" err="1">
                <a:solidFill>
                  <a:schemeClr val="lt1"/>
                </a:solidFill>
                <a:latin typeface="+mj-lt"/>
                <a:sym typeface="Advent Pro"/>
              </a:rPr>
              <a:t>no</a:t>
            </a:r>
            <a:r>
              <a:rPr lang="id-ID" sz="1050" dirty="0">
                <a:solidFill>
                  <a:schemeClr val="lt1"/>
                </a:solidFill>
                <a:latin typeface="+mj-lt"/>
                <a:sym typeface="Advent Pro"/>
              </a:rPr>
              <a:t> </a:t>
            </a:r>
            <a:r>
              <a:rPr lang="id-ID" sz="1050" dirty="0" err="1">
                <a:solidFill>
                  <a:schemeClr val="lt1"/>
                </a:solidFill>
                <a:latin typeface="+mj-lt"/>
                <a:sym typeface="Advent Pro"/>
              </a:rPr>
              <a:t>overfit</a:t>
            </a:r>
            <a:r>
              <a:rPr lang="id-ID" sz="1050" dirty="0">
                <a:solidFill>
                  <a:schemeClr val="lt1"/>
                </a:solidFill>
                <a:latin typeface="+mj-lt"/>
                <a:sym typeface="Advent Pro"/>
              </a:rPr>
              <a:t>)</a:t>
            </a:r>
            <a:endParaRPr lang="id-ID" sz="1050" dirty="0"/>
          </a:p>
        </p:txBody>
      </p:sp>
      <p:sp>
        <p:nvSpPr>
          <p:cNvPr id="44" name="Kotak Teks 43">
            <a:extLst>
              <a:ext uri="{FF2B5EF4-FFF2-40B4-BE49-F238E27FC236}">
                <a16:creationId xmlns:a16="http://schemas.microsoft.com/office/drawing/2014/main" id="{FFF5DCF4-7AF2-F5C1-F6AE-A6B223A7FECF}"/>
              </a:ext>
            </a:extLst>
          </p:cNvPr>
          <p:cNvSpPr txBox="1"/>
          <p:nvPr/>
        </p:nvSpPr>
        <p:spPr>
          <a:xfrm>
            <a:off x="5646045" y="4702788"/>
            <a:ext cx="1637961" cy="577081"/>
          </a:xfrm>
          <a:prstGeom prst="rect">
            <a:avLst/>
          </a:prstGeom>
          <a:noFill/>
        </p:spPr>
        <p:txBody>
          <a:bodyPr wrap="square">
            <a:spAutoFit/>
          </a:bodyPr>
          <a:lstStyle/>
          <a:p>
            <a:pPr algn="ctr"/>
            <a:r>
              <a:rPr lang="en-US" sz="1050" dirty="0">
                <a:solidFill>
                  <a:schemeClr val="lt1"/>
                </a:solidFill>
                <a:latin typeface="+mj-lt"/>
                <a:sym typeface="Advent Pro"/>
              </a:rPr>
              <a:t>The trending is going </a:t>
            </a:r>
            <a:br>
              <a:rPr lang="id-ID" sz="1050" dirty="0">
                <a:solidFill>
                  <a:schemeClr val="lt1"/>
                </a:solidFill>
                <a:latin typeface="+mj-lt"/>
                <a:sym typeface="Advent Pro"/>
              </a:rPr>
            </a:br>
            <a:r>
              <a:rPr lang="en-US" sz="1050" dirty="0">
                <a:solidFill>
                  <a:schemeClr val="lt1"/>
                </a:solidFill>
                <a:latin typeface="+mj-lt"/>
                <a:sym typeface="Advent Pro"/>
              </a:rPr>
              <a:t>up and up</a:t>
            </a:r>
            <a:endParaRPr lang="id-ID" sz="1050" dirty="0"/>
          </a:p>
          <a:p>
            <a:pPr algn="ctr"/>
            <a:endParaRPr lang="id-ID" sz="1050" dirty="0"/>
          </a:p>
        </p:txBody>
      </p:sp>
      <p:sp>
        <p:nvSpPr>
          <p:cNvPr id="45" name="Kotak Teks 44">
            <a:extLst>
              <a:ext uri="{FF2B5EF4-FFF2-40B4-BE49-F238E27FC236}">
                <a16:creationId xmlns:a16="http://schemas.microsoft.com/office/drawing/2014/main" id="{CDF481BB-7EC3-C6A0-BB99-3D39CA0CA0F8}"/>
              </a:ext>
            </a:extLst>
          </p:cNvPr>
          <p:cNvSpPr txBox="1"/>
          <p:nvPr/>
        </p:nvSpPr>
        <p:spPr>
          <a:xfrm>
            <a:off x="6972858" y="4702788"/>
            <a:ext cx="2324958" cy="415498"/>
          </a:xfrm>
          <a:prstGeom prst="rect">
            <a:avLst/>
          </a:prstGeom>
          <a:noFill/>
        </p:spPr>
        <p:txBody>
          <a:bodyPr wrap="square">
            <a:spAutoFit/>
          </a:bodyPr>
          <a:lstStyle/>
          <a:p>
            <a:pPr algn="ctr"/>
            <a:r>
              <a:rPr lang="en-US" sz="1050" dirty="0">
                <a:solidFill>
                  <a:schemeClr val="lt1"/>
                </a:solidFill>
                <a:latin typeface="+mj-lt"/>
                <a:sym typeface="Advent Pro"/>
              </a:rPr>
              <a:t>Machine learning performance </a:t>
            </a:r>
            <a:br>
              <a:rPr lang="id-ID" sz="1050" dirty="0">
                <a:solidFill>
                  <a:schemeClr val="lt1"/>
                </a:solidFill>
                <a:latin typeface="+mj-lt"/>
                <a:sym typeface="Advent Pro"/>
              </a:rPr>
            </a:br>
            <a:r>
              <a:rPr lang="en-US" sz="1050" dirty="0">
                <a:solidFill>
                  <a:schemeClr val="lt1"/>
                </a:solidFill>
                <a:latin typeface="+mj-lt"/>
                <a:sym typeface="Advent Pro"/>
              </a:rPr>
              <a:t>is getting better over time</a:t>
            </a:r>
            <a:endParaRPr lang="id-ID" sz="1050" dirty="0"/>
          </a:p>
        </p:txBody>
      </p:sp>
      <p:sp>
        <p:nvSpPr>
          <p:cNvPr id="2" name="Rectangle 1">
            <a:extLst>
              <a:ext uri="{FF2B5EF4-FFF2-40B4-BE49-F238E27FC236}">
                <a16:creationId xmlns:a16="http://schemas.microsoft.com/office/drawing/2014/main" id="{27450F30-F9C3-C1DC-C2DE-D8CD8C2C41FD}"/>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Kotak Teks 20">
            <a:extLst>
              <a:ext uri="{FF2B5EF4-FFF2-40B4-BE49-F238E27FC236}">
                <a16:creationId xmlns:a16="http://schemas.microsoft.com/office/drawing/2014/main" id="{5CE45F7E-F01D-1FCD-407E-9E0DF0FC78A9}"/>
              </a:ext>
            </a:extLst>
          </p:cNvPr>
          <p:cNvSpPr txBox="1"/>
          <p:nvPr/>
        </p:nvSpPr>
        <p:spPr>
          <a:xfrm>
            <a:off x="917069" y="722481"/>
            <a:ext cx="2336494" cy="523220"/>
          </a:xfrm>
          <a:prstGeom prst="rect">
            <a:avLst/>
          </a:prstGeom>
          <a:noFill/>
        </p:spPr>
        <p:txBody>
          <a:bodyPr wrap="square">
            <a:spAutoFit/>
          </a:bodyPr>
          <a:lstStyle/>
          <a:p>
            <a:r>
              <a:rPr lang="id-ID" dirty="0">
                <a:solidFill>
                  <a:schemeClr val="lt1"/>
                </a:solidFill>
                <a:latin typeface="+mj-lt"/>
                <a:ea typeface="Advent Pro"/>
                <a:cs typeface="Advent Pro"/>
                <a:sym typeface="Advent Pro"/>
              </a:rPr>
              <a:t>4. </a:t>
            </a:r>
            <a:r>
              <a:rPr lang="id-ID" dirty="0" err="1">
                <a:solidFill>
                  <a:schemeClr val="lt1"/>
                </a:solidFill>
                <a:latin typeface="+mj-lt"/>
                <a:ea typeface="Advent Pro"/>
                <a:cs typeface="Advent Pro"/>
                <a:sym typeface="Advent Pro"/>
              </a:rPr>
              <a:t>Support</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Vector</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Machine</a:t>
            </a:r>
            <a:r>
              <a:rPr lang="id-ID" dirty="0">
                <a:solidFill>
                  <a:schemeClr val="lt1"/>
                </a:solidFill>
                <a:latin typeface="+mj-lt"/>
                <a:ea typeface="Advent Pro"/>
                <a:cs typeface="Advent Pro"/>
                <a:sym typeface="Advent Pro"/>
              </a:rPr>
              <a:t> (SVM)</a:t>
            </a:r>
            <a:endParaRPr lang="id-ID" dirty="0"/>
          </a:p>
        </p:txBody>
      </p:sp>
      <p:sp>
        <p:nvSpPr>
          <p:cNvPr id="26" name="Kotak Teks 25">
            <a:extLst>
              <a:ext uri="{FF2B5EF4-FFF2-40B4-BE49-F238E27FC236}">
                <a16:creationId xmlns:a16="http://schemas.microsoft.com/office/drawing/2014/main" id="{7603709B-C63A-D247-B775-93DBBAD97857}"/>
              </a:ext>
            </a:extLst>
          </p:cNvPr>
          <p:cNvSpPr txBox="1"/>
          <p:nvPr/>
        </p:nvSpPr>
        <p:spPr>
          <a:xfrm>
            <a:off x="5749491" y="1010492"/>
            <a:ext cx="1637961" cy="400110"/>
          </a:xfrm>
          <a:prstGeom prst="rect">
            <a:avLst/>
          </a:prstGeom>
          <a:noFill/>
        </p:spPr>
        <p:txBody>
          <a:bodyPr wrap="square">
            <a:spAutoFit/>
          </a:bodyPr>
          <a:lstStyle/>
          <a:p>
            <a:pPr algn="ctr"/>
            <a:r>
              <a:rPr lang="en-US" sz="1000" dirty="0">
                <a:solidFill>
                  <a:schemeClr val="lt1"/>
                </a:solidFill>
                <a:latin typeface="+mj-lt"/>
                <a:sym typeface="Advent Pro"/>
              </a:rPr>
              <a:t>The trending is going </a:t>
            </a:r>
            <a:br>
              <a:rPr lang="id-ID" sz="1000" dirty="0">
                <a:solidFill>
                  <a:schemeClr val="lt1"/>
                </a:solidFill>
                <a:latin typeface="+mj-lt"/>
                <a:sym typeface="Advent Pro"/>
              </a:rPr>
            </a:br>
            <a:r>
              <a:rPr lang="en-US" sz="1000" dirty="0">
                <a:solidFill>
                  <a:schemeClr val="lt1"/>
                </a:solidFill>
                <a:latin typeface="+mj-lt"/>
                <a:sym typeface="Advent Pro"/>
              </a:rPr>
              <a:t>up and up</a:t>
            </a:r>
            <a:endParaRPr lang="id-ID" sz="1000" dirty="0"/>
          </a:p>
        </p:txBody>
      </p:sp>
      <p:sp>
        <p:nvSpPr>
          <p:cNvPr id="27" name="Kotak Teks 26">
            <a:extLst>
              <a:ext uri="{FF2B5EF4-FFF2-40B4-BE49-F238E27FC236}">
                <a16:creationId xmlns:a16="http://schemas.microsoft.com/office/drawing/2014/main" id="{B684FDC6-A38D-11C9-575A-35B1BDFECF79}"/>
              </a:ext>
            </a:extLst>
          </p:cNvPr>
          <p:cNvSpPr txBox="1"/>
          <p:nvPr/>
        </p:nvSpPr>
        <p:spPr>
          <a:xfrm>
            <a:off x="6824227" y="988183"/>
            <a:ext cx="2654587" cy="400110"/>
          </a:xfrm>
          <a:prstGeom prst="rect">
            <a:avLst/>
          </a:prstGeom>
          <a:noFill/>
        </p:spPr>
        <p:txBody>
          <a:bodyPr wrap="square">
            <a:spAutoFit/>
          </a:bodyPr>
          <a:lstStyle/>
          <a:p>
            <a:pPr algn="ctr"/>
            <a:r>
              <a:rPr lang="en-US" sz="1000" dirty="0">
                <a:solidFill>
                  <a:schemeClr val="lt1"/>
                </a:solidFill>
                <a:latin typeface="+mj-lt"/>
                <a:sym typeface="Advent Pro"/>
              </a:rPr>
              <a:t>Machine learning performance </a:t>
            </a:r>
            <a:br>
              <a:rPr lang="en-US" sz="1000" dirty="0">
                <a:solidFill>
                  <a:schemeClr val="lt1"/>
                </a:solidFill>
                <a:latin typeface="+mj-lt"/>
                <a:sym typeface="Advent Pro"/>
              </a:rPr>
            </a:br>
            <a:r>
              <a:rPr lang="en-US" sz="1000" dirty="0">
                <a:solidFill>
                  <a:schemeClr val="lt1"/>
                </a:solidFill>
                <a:latin typeface="+mj-lt"/>
                <a:sym typeface="Advent Pro"/>
              </a:rPr>
              <a:t>is getting better over time</a:t>
            </a:r>
          </a:p>
        </p:txBody>
      </p:sp>
      <p:cxnSp>
        <p:nvCxnSpPr>
          <p:cNvPr id="29" name="Konektor Lurus 28">
            <a:extLst>
              <a:ext uri="{FF2B5EF4-FFF2-40B4-BE49-F238E27FC236}">
                <a16:creationId xmlns:a16="http://schemas.microsoft.com/office/drawing/2014/main" id="{EB9749D7-C573-C16E-6676-46FF37606093}"/>
              </a:ext>
            </a:extLst>
          </p:cNvPr>
          <p:cNvCxnSpPr>
            <a:cxnSpLocks/>
          </p:cNvCxnSpPr>
          <p:nvPr/>
        </p:nvCxnSpPr>
        <p:spPr>
          <a:xfrm>
            <a:off x="892816" y="1398341"/>
            <a:ext cx="76557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Kotak Teks 32">
            <a:extLst>
              <a:ext uri="{FF2B5EF4-FFF2-40B4-BE49-F238E27FC236}">
                <a16:creationId xmlns:a16="http://schemas.microsoft.com/office/drawing/2014/main" id="{C1D414E7-27C1-6BAE-F52B-97E6BFD8095B}"/>
              </a:ext>
            </a:extLst>
          </p:cNvPr>
          <p:cNvSpPr txBox="1"/>
          <p:nvPr/>
        </p:nvSpPr>
        <p:spPr>
          <a:xfrm>
            <a:off x="892816" y="2083000"/>
            <a:ext cx="1658998" cy="307777"/>
          </a:xfrm>
          <a:prstGeom prst="rect">
            <a:avLst/>
          </a:prstGeom>
          <a:noFill/>
        </p:spPr>
        <p:txBody>
          <a:bodyPr wrap="square">
            <a:spAutoFit/>
          </a:bodyPr>
          <a:lstStyle/>
          <a:p>
            <a:r>
              <a:rPr lang="id-ID" dirty="0">
                <a:solidFill>
                  <a:schemeClr val="lt1"/>
                </a:solidFill>
                <a:latin typeface="+mj-lt"/>
                <a:ea typeface="Advent Pro"/>
                <a:cs typeface="Advent Pro"/>
                <a:sym typeface="Advent Pro"/>
              </a:rPr>
              <a:t>5. </a:t>
            </a:r>
            <a:r>
              <a:rPr lang="id-ID" dirty="0" err="1">
                <a:solidFill>
                  <a:schemeClr val="lt1"/>
                </a:solidFill>
                <a:latin typeface="+mj-lt"/>
                <a:ea typeface="Advent Pro"/>
                <a:cs typeface="Advent Pro"/>
                <a:sym typeface="Advent Pro"/>
              </a:rPr>
              <a:t>Decision</a:t>
            </a:r>
            <a:r>
              <a:rPr lang="id-ID" dirty="0">
                <a:solidFill>
                  <a:schemeClr val="lt1"/>
                </a:solidFill>
                <a:latin typeface="+mj-lt"/>
                <a:ea typeface="Advent Pro"/>
                <a:cs typeface="Advent Pro"/>
                <a:sym typeface="Advent Pro"/>
              </a:rPr>
              <a:t> Tree</a:t>
            </a:r>
            <a:endParaRPr lang="id-ID" dirty="0"/>
          </a:p>
        </p:txBody>
      </p:sp>
      <p:cxnSp>
        <p:nvCxnSpPr>
          <p:cNvPr id="39" name="Konektor Lurus 38">
            <a:extLst>
              <a:ext uri="{FF2B5EF4-FFF2-40B4-BE49-F238E27FC236}">
                <a16:creationId xmlns:a16="http://schemas.microsoft.com/office/drawing/2014/main" id="{D8B9E0BD-5754-9ED5-72EB-C375608796A3}"/>
              </a:ext>
            </a:extLst>
          </p:cNvPr>
          <p:cNvCxnSpPr>
            <a:cxnSpLocks/>
          </p:cNvCxnSpPr>
          <p:nvPr/>
        </p:nvCxnSpPr>
        <p:spPr>
          <a:xfrm>
            <a:off x="892816" y="2694180"/>
            <a:ext cx="76557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Kotak Teks 39">
            <a:extLst>
              <a:ext uri="{FF2B5EF4-FFF2-40B4-BE49-F238E27FC236}">
                <a16:creationId xmlns:a16="http://schemas.microsoft.com/office/drawing/2014/main" id="{62C4CE91-614F-F253-DA81-5258A619E58B}"/>
              </a:ext>
            </a:extLst>
          </p:cNvPr>
          <p:cNvSpPr txBox="1"/>
          <p:nvPr/>
        </p:nvSpPr>
        <p:spPr>
          <a:xfrm>
            <a:off x="892816" y="2951971"/>
            <a:ext cx="1520775" cy="307777"/>
          </a:xfrm>
          <a:prstGeom prst="rect">
            <a:avLst/>
          </a:prstGeom>
          <a:noFill/>
        </p:spPr>
        <p:txBody>
          <a:bodyPr wrap="square">
            <a:spAutoFit/>
          </a:bodyPr>
          <a:lstStyle/>
          <a:p>
            <a:r>
              <a:rPr lang="id-ID" dirty="0">
                <a:solidFill>
                  <a:schemeClr val="lt1"/>
                </a:solidFill>
                <a:latin typeface="+mj-lt"/>
                <a:ea typeface="Advent Pro"/>
                <a:cs typeface="Advent Pro"/>
                <a:sym typeface="Advent Pro"/>
              </a:rPr>
              <a:t>6. </a:t>
            </a:r>
            <a:r>
              <a:rPr lang="id-ID" dirty="0" err="1">
                <a:solidFill>
                  <a:schemeClr val="lt1"/>
                </a:solidFill>
                <a:latin typeface="+mj-lt"/>
                <a:ea typeface="Advent Pro"/>
                <a:cs typeface="Advent Pro"/>
                <a:sym typeface="Advent Pro"/>
              </a:rPr>
              <a:t>Naive</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Bayes</a:t>
            </a:r>
            <a:endParaRPr lang="id-ID" dirty="0"/>
          </a:p>
        </p:txBody>
      </p:sp>
      <p:pic>
        <p:nvPicPr>
          <p:cNvPr id="7" name="Gambar 6">
            <a:extLst>
              <a:ext uri="{FF2B5EF4-FFF2-40B4-BE49-F238E27FC236}">
                <a16:creationId xmlns:a16="http://schemas.microsoft.com/office/drawing/2014/main" id="{45EE0010-B767-FDF4-8037-21DCD624CB7C}"/>
              </a:ext>
            </a:extLst>
          </p:cNvPr>
          <p:cNvPicPr>
            <a:picLocks noChangeAspect="1"/>
          </p:cNvPicPr>
          <p:nvPr/>
        </p:nvPicPr>
        <p:blipFill rotWithShape="1">
          <a:blip r:embed="rId8"/>
          <a:srcRect l="26622" t="33620" b="29890"/>
          <a:stretch/>
        </p:blipFill>
        <p:spPr>
          <a:xfrm>
            <a:off x="5041501" y="1434180"/>
            <a:ext cx="3183886" cy="848629"/>
          </a:xfrm>
          <a:prstGeom prst="rect">
            <a:avLst/>
          </a:prstGeom>
        </p:spPr>
      </p:pic>
      <p:pic>
        <p:nvPicPr>
          <p:cNvPr id="9" name="Gambar 8">
            <a:extLst>
              <a:ext uri="{FF2B5EF4-FFF2-40B4-BE49-F238E27FC236}">
                <a16:creationId xmlns:a16="http://schemas.microsoft.com/office/drawing/2014/main" id="{FAAA3343-5A22-6BBC-24C2-906E995589E5}"/>
              </a:ext>
            </a:extLst>
          </p:cNvPr>
          <p:cNvPicPr>
            <a:picLocks noChangeAspect="1"/>
          </p:cNvPicPr>
          <p:nvPr/>
        </p:nvPicPr>
        <p:blipFill rotWithShape="1">
          <a:blip r:embed="rId9"/>
          <a:srcRect l="26622" t="40494" b="22853"/>
          <a:stretch/>
        </p:blipFill>
        <p:spPr>
          <a:xfrm>
            <a:off x="5110121" y="2743744"/>
            <a:ext cx="3046645" cy="855608"/>
          </a:xfrm>
          <a:prstGeom prst="rect">
            <a:avLst/>
          </a:prstGeom>
        </p:spPr>
      </p:pic>
      <p:sp>
        <p:nvSpPr>
          <p:cNvPr id="10" name="Kotak Teks 9">
            <a:extLst>
              <a:ext uri="{FF2B5EF4-FFF2-40B4-BE49-F238E27FC236}">
                <a16:creationId xmlns:a16="http://schemas.microsoft.com/office/drawing/2014/main" id="{AD4BBDD9-2FBA-4183-587E-FD6633821703}"/>
              </a:ext>
            </a:extLst>
          </p:cNvPr>
          <p:cNvSpPr txBox="1"/>
          <p:nvPr/>
        </p:nvSpPr>
        <p:spPr>
          <a:xfrm>
            <a:off x="4438511" y="2273153"/>
            <a:ext cx="2174164" cy="246221"/>
          </a:xfrm>
          <a:prstGeom prst="rect">
            <a:avLst/>
          </a:prstGeom>
          <a:noFill/>
        </p:spPr>
        <p:txBody>
          <a:bodyPr wrap="square">
            <a:spAutoFit/>
          </a:bodyPr>
          <a:lstStyle/>
          <a:p>
            <a:pPr algn="ctr"/>
            <a:r>
              <a:rPr lang="id-ID" sz="1000" dirty="0" err="1">
                <a:solidFill>
                  <a:schemeClr val="lt1"/>
                </a:solidFill>
                <a:latin typeface="+mj-lt"/>
                <a:sym typeface="Advent Pro"/>
              </a:rPr>
              <a:t>overfit</a:t>
            </a:r>
            <a:endParaRPr lang="id-ID" sz="1000" dirty="0"/>
          </a:p>
        </p:txBody>
      </p:sp>
      <p:sp>
        <p:nvSpPr>
          <p:cNvPr id="11" name="Kotak Teks 10">
            <a:extLst>
              <a:ext uri="{FF2B5EF4-FFF2-40B4-BE49-F238E27FC236}">
                <a16:creationId xmlns:a16="http://schemas.microsoft.com/office/drawing/2014/main" id="{E7ED6654-CB03-90D3-A26D-0ABE87683C59}"/>
              </a:ext>
            </a:extLst>
          </p:cNvPr>
          <p:cNvSpPr txBox="1"/>
          <p:nvPr/>
        </p:nvSpPr>
        <p:spPr>
          <a:xfrm>
            <a:off x="5742011" y="2282164"/>
            <a:ext cx="1637961" cy="400110"/>
          </a:xfrm>
          <a:prstGeom prst="rect">
            <a:avLst/>
          </a:prstGeom>
          <a:noFill/>
        </p:spPr>
        <p:txBody>
          <a:bodyPr wrap="square">
            <a:spAutoFit/>
          </a:bodyPr>
          <a:lstStyle/>
          <a:p>
            <a:pPr algn="ctr"/>
            <a:r>
              <a:rPr lang="en-US" sz="1000" dirty="0">
                <a:solidFill>
                  <a:schemeClr val="lt1"/>
                </a:solidFill>
                <a:latin typeface="+mj-lt"/>
                <a:sym typeface="Advent Pro"/>
              </a:rPr>
              <a:t>The trending is going </a:t>
            </a:r>
            <a:br>
              <a:rPr lang="id-ID" sz="1000" dirty="0">
                <a:solidFill>
                  <a:schemeClr val="lt1"/>
                </a:solidFill>
                <a:latin typeface="+mj-lt"/>
                <a:sym typeface="Advent Pro"/>
              </a:rPr>
            </a:br>
            <a:r>
              <a:rPr lang="en-US" sz="1000" dirty="0">
                <a:solidFill>
                  <a:schemeClr val="lt1"/>
                </a:solidFill>
                <a:latin typeface="+mj-lt"/>
                <a:sym typeface="Advent Pro"/>
              </a:rPr>
              <a:t>up and up</a:t>
            </a:r>
            <a:endParaRPr lang="id-ID" sz="1000" dirty="0"/>
          </a:p>
        </p:txBody>
      </p:sp>
      <p:sp>
        <p:nvSpPr>
          <p:cNvPr id="12" name="Kotak Teks 11">
            <a:extLst>
              <a:ext uri="{FF2B5EF4-FFF2-40B4-BE49-F238E27FC236}">
                <a16:creationId xmlns:a16="http://schemas.microsoft.com/office/drawing/2014/main" id="{D29F93A1-4EFF-B971-37CA-835844FA8188}"/>
              </a:ext>
            </a:extLst>
          </p:cNvPr>
          <p:cNvSpPr txBox="1"/>
          <p:nvPr/>
        </p:nvSpPr>
        <p:spPr>
          <a:xfrm>
            <a:off x="6769754" y="2270257"/>
            <a:ext cx="2654587" cy="400110"/>
          </a:xfrm>
          <a:prstGeom prst="rect">
            <a:avLst/>
          </a:prstGeom>
          <a:noFill/>
        </p:spPr>
        <p:txBody>
          <a:bodyPr wrap="square">
            <a:spAutoFit/>
          </a:bodyPr>
          <a:lstStyle/>
          <a:p>
            <a:pPr algn="ctr"/>
            <a:r>
              <a:rPr lang="en-US" sz="1000" dirty="0">
                <a:solidFill>
                  <a:schemeClr val="lt1"/>
                </a:solidFill>
                <a:latin typeface="+mj-lt"/>
                <a:sym typeface="Advent Pro"/>
              </a:rPr>
              <a:t>Machine learning performance </a:t>
            </a:r>
            <a:br>
              <a:rPr lang="id-ID" sz="1000" dirty="0">
                <a:solidFill>
                  <a:schemeClr val="lt1"/>
                </a:solidFill>
                <a:latin typeface="+mj-lt"/>
                <a:sym typeface="Advent Pro"/>
              </a:rPr>
            </a:br>
            <a:r>
              <a:rPr lang="en-US" sz="1000" dirty="0">
                <a:solidFill>
                  <a:schemeClr val="lt1"/>
                </a:solidFill>
                <a:latin typeface="+mj-lt"/>
                <a:sym typeface="Advent Pro"/>
              </a:rPr>
              <a:t>is getting better over time</a:t>
            </a:r>
            <a:endParaRPr lang="id-ID" sz="1000" dirty="0"/>
          </a:p>
        </p:txBody>
      </p:sp>
      <p:sp>
        <p:nvSpPr>
          <p:cNvPr id="17" name="Kotak Teks 16">
            <a:extLst>
              <a:ext uri="{FF2B5EF4-FFF2-40B4-BE49-F238E27FC236}">
                <a16:creationId xmlns:a16="http://schemas.microsoft.com/office/drawing/2014/main" id="{164FD5E8-746E-D64E-33E2-C0D1A24C1B9C}"/>
              </a:ext>
            </a:extLst>
          </p:cNvPr>
          <p:cNvSpPr txBox="1"/>
          <p:nvPr/>
        </p:nvSpPr>
        <p:spPr>
          <a:xfrm>
            <a:off x="4432012" y="3571054"/>
            <a:ext cx="2174164" cy="246221"/>
          </a:xfrm>
          <a:prstGeom prst="rect">
            <a:avLst/>
          </a:prstGeom>
          <a:noFill/>
        </p:spPr>
        <p:txBody>
          <a:bodyPr wrap="square">
            <a:spAutoFit/>
          </a:bodyPr>
          <a:lstStyle/>
          <a:p>
            <a:pPr algn="ctr"/>
            <a:r>
              <a:rPr lang="id-ID" sz="1000" dirty="0" err="1">
                <a:solidFill>
                  <a:schemeClr val="lt1"/>
                </a:solidFill>
                <a:latin typeface="+mj-lt"/>
                <a:sym typeface="Advent Pro"/>
              </a:rPr>
              <a:t>overfit</a:t>
            </a:r>
            <a:endParaRPr lang="id-ID" sz="1000" dirty="0"/>
          </a:p>
        </p:txBody>
      </p:sp>
      <p:sp>
        <p:nvSpPr>
          <p:cNvPr id="18" name="Kotak Teks 17">
            <a:extLst>
              <a:ext uri="{FF2B5EF4-FFF2-40B4-BE49-F238E27FC236}">
                <a16:creationId xmlns:a16="http://schemas.microsoft.com/office/drawing/2014/main" id="{E3DCC076-DB47-6108-7D90-453DB4922AE7}"/>
              </a:ext>
            </a:extLst>
          </p:cNvPr>
          <p:cNvSpPr txBox="1"/>
          <p:nvPr/>
        </p:nvSpPr>
        <p:spPr>
          <a:xfrm>
            <a:off x="5652097" y="3578002"/>
            <a:ext cx="1637961" cy="400110"/>
          </a:xfrm>
          <a:prstGeom prst="rect">
            <a:avLst/>
          </a:prstGeom>
          <a:noFill/>
        </p:spPr>
        <p:txBody>
          <a:bodyPr wrap="square">
            <a:spAutoFit/>
          </a:bodyPr>
          <a:lstStyle/>
          <a:p>
            <a:pPr algn="ctr"/>
            <a:r>
              <a:rPr lang="en-US" sz="1000" dirty="0">
                <a:solidFill>
                  <a:schemeClr val="lt1"/>
                </a:solidFill>
                <a:latin typeface="+mj-lt"/>
                <a:sym typeface="Advent Pro"/>
              </a:rPr>
              <a:t>The trending is going </a:t>
            </a:r>
            <a:br>
              <a:rPr lang="id-ID" sz="1000" dirty="0">
                <a:solidFill>
                  <a:schemeClr val="lt1"/>
                </a:solidFill>
                <a:latin typeface="+mj-lt"/>
                <a:sym typeface="Advent Pro"/>
              </a:rPr>
            </a:br>
            <a:r>
              <a:rPr lang="en-US" sz="1000" dirty="0">
                <a:solidFill>
                  <a:schemeClr val="lt1"/>
                </a:solidFill>
                <a:latin typeface="+mj-lt"/>
                <a:sym typeface="Advent Pro"/>
              </a:rPr>
              <a:t>up and up</a:t>
            </a:r>
            <a:endParaRPr lang="id-ID" sz="1000" dirty="0"/>
          </a:p>
        </p:txBody>
      </p:sp>
      <p:sp>
        <p:nvSpPr>
          <p:cNvPr id="20" name="Kotak Teks 19">
            <a:extLst>
              <a:ext uri="{FF2B5EF4-FFF2-40B4-BE49-F238E27FC236}">
                <a16:creationId xmlns:a16="http://schemas.microsoft.com/office/drawing/2014/main" id="{AC45AB60-6722-668A-FEF8-911C484A7B4A}"/>
              </a:ext>
            </a:extLst>
          </p:cNvPr>
          <p:cNvSpPr txBox="1"/>
          <p:nvPr/>
        </p:nvSpPr>
        <p:spPr>
          <a:xfrm>
            <a:off x="6701132" y="3589909"/>
            <a:ext cx="2654587" cy="400110"/>
          </a:xfrm>
          <a:prstGeom prst="rect">
            <a:avLst/>
          </a:prstGeom>
          <a:noFill/>
        </p:spPr>
        <p:txBody>
          <a:bodyPr wrap="square">
            <a:spAutoFit/>
          </a:bodyPr>
          <a:lstStyle/>
          <a:p>
            <a:pPr algn="ctr"/>
            <a:r>
              <a:rPr lang="en-US" sz="1000" dirty="0">
                <a:solidFill>
                  <a:schemeClr val="lt1"/>
                </a:solidFill>
                <a:latin typeface="+mj-lt"/>
                <a:sym typeface="Advent Pro"/>
              </a:rPr>
              <a:t>Machine learning performance </a:t>
            </a:r>
            <a:br>
              <a:rPr lang="id-ID" sz="1000" dirty="0">
                <a:solidFill>
                  <a:schemeClr val="lt1"/>
                </a:solidFill>
                <a:latin typeface="+mj-lt"/>
                <a:sym typeface="Advent Pro"/>
              </a:rPr>
            </a:br>
            <a:r>
              <a:rPr lang="en-US" sz="1000" dirty="0">
                <a:solidFill>
                  <a:schemeClr val="lt1"/>
                </a:solidFill>
                <a:latin typeface="+mj-lt"/>
                <a:sym typeface="Advent Pro"/>
              </a:rPr>
              <a:t>is getting better over time</a:t>
            </a:r>
            <a:endParaRPr lang="id-ID" sz="1000" dirty="0"/>
          </a:p>
        </p:txBody>
      </p:sp>
      <p:cxnSp>
        <p:nvCxnSpPr>
          <p:cNvPr id="24" name="Konektor Lurus 23">
            <a:extLst>
              <a:ext uri="{FF2B5EF4-FFF2-40B4-BE49-F238E27FC236}">
                <a16:creationId xmlns:a16="http://schemas.microsoft.com/office/drawing/2014/main" id="{45E2D6CA-E640-F87E-B0FB-7397476372D0}"/>
              </a:ext>
            </a:extLst>
          </p:cNvPr>
          <p:cNvCxnSpPr>
            <a:cxnSpLocks/>
          </p:cNvCxnSpPr>
          <p:nvPr/>
        </p:nvCxnSpPr>
        <p:spPr>
          <a:xfrm>
            <a:off x="892522" y="3967324"/>
            <a:ext cx="76557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Kotak Teks 24">
            <a:extLst>
              <a:ext uri="{FF2B5EF4-FFF2-40B4-BE49-F238E27FC236}">
                <a16:creationId xmlns:a16="http://schemas.microsoft.com/office/drawing/2014/main" id="{ECF68672-47A3-A411-F1F1-7CCC73E1B0BA}"/>
              </a:ext>
            </a:extLst>
          </p:cNvPr>
          <p:cNvSpPr txBox="1"/>
          <p:nvPr/>
        </p:nvSpPr>
        <p:spPr>
          <a:xfrm>
            <a:off x="860919" y="4080155"/>
            <a:ext cx="1520775" cy="307777"/>
          </a:xfrm>
          <a:prstGeom prst="rect">
            <a:avLst/>
          </a:prstGeom>
          <a:noFill/>
        </p:spPr>
        <p:txBody>
          <a:bodyPr wrap="square">
            <a:spAutoFit/>
          </a:bodyPr>
          <a:lstStyle/>
          <a:p>
            <a:r>
              <a:rPr lang="id-ID" dirty="0">
                <a:solidFill>
                  <a:schemeClr val="lt1"/>
                </a:solidFill>
                <a:latin typeface="+mj-lt"/>
                <a:ea typeface="Advent Pro"/>
                <a:cs typeface="Advent Pro"/>
                <a:sym typeface="Advent Pro"/>
              </a:rPr>
              <a:t>7. </a:t>
            </a:r>
            <a:r>
              <a:rPr lang="id-ID" dirty="0" err="1">
                <a:solidFill>
                  <a:schemeClr val="lt1"/>
                </a:solidFill>
                <a:latin typeface="+mj-lt"/>
                <a:ea typeface="Advent Pro"/>
                <a:cs typeface="Advent Pro"/>
                <a:sym typeface="Advent Pro"/>
              </a:rPr>
              <a:t>XGBoost</a:t>
            </a:r>
            <a:endParaRPr lang="id-ID" dirty="0"/>
          </a:p>
        </p:txBody>
      </p:sp>
      <p:pic>
        <p:nvPicPr>
          <p:cNvPr id="30" name="Gambar 29">
            <a:extLst>
              <a:ext uri="{FF2B5EF4-FFF2-40B4-BE49-F238E27FC236}">
                <a16:creationId xmlns:a16="http://schemas.microsoft.com/office/drawing/2014/main" id="{DCE6F327-87A9-0A82-DC7F-089FC2E78333}"/>
              </a:ext>
            </a:extLst>
          </p:cNvPr>
          <p:cNvPicPr>
            <a:picLocks noChangeAspect="1"/>
          </p:cNvPicPr>
          <p:nvPr/>
        </p:nvPicPr>
        <p:blipFill rotWithShape="1">
          <a:blip r:embed="rId10"/>
          <a:srcRect l="26395" t="32869" b="29889"/>
          <a:stretch/>
        </p:blipFill>
        <p:spPr>
          <a:xfrm>
            <a:off x="5176774" y="4001917"/>
            <a:ext cx="2979992" cy="816253"/>
          </a:xfrm>
          <a:prstGeom prst="rect">
            <a:avLst/>
          </a:prstGeom>
        </p:spPr>
      </p:pic>
      <p:sp>
        <p:nvSpPr>
          <p:cNvPr id="31" name="Kotak Teks 30">
            <a:extLst>
              <a:ext uri="{FF2B5EF4-FFF2-40B4-BE49-F238E27FC236}">
                <a16:creationId xmlns:a16="http://schemas.microsoft.com/office/drawing/2014/main" id="{F50E1945-2DC9-6D14-7789-A584A17021A2}"/>
              </a:ext>
            </a:extLst>
          </p:cNvPr>
          <p:cNvSpPr txBox="1"/>
          <p:nvPr/>
        </p:nvSpPr>
        <p:spPr>
          <a:xfrm>
            <a:off x="4508715" y="4797003"/>
            <a:ext cx="2174164" cy="246221"/>
          </a:xfrm>
          <a:prstGeom prst="rect">
            <a:avLst/>
          </a:prstGeom>
          <a:noFill/>
        </p:spPr>
        <p:txBody>
          <a:bodyPr wrap="square">
            <a:spAutoFit/>
          </a:bodyPr>
          <a:lstStyle/>
          <a:p>
            <a:pPr algn="ctr"/>
            <a:r>
              <a:rPr lang="id-ID" sz="1000" dirty="0" err="1">
                <a:solidFill>
                  <a:schemeClr val="lt1"/>
                </a:solidFill>
                <a:latin typeface="+mj-lt"/>
                <a:sym typeface="Advent Pro"/>
              </a:rPr>
              <a:t>overfit</a:t>
            </a:r>
            <a:endParaRPr lang="id-ID" sz="1000" dirty="0"/>
          </a:p>
        </p:txBody>
      </p:sp>
      <p:sp>
        <p:nvSpPr>
          <p:cNvPr id="32" name="Kotak Teks 31">
            <a:extLst>
              <a:ext uri="{FF2B5EF4-FFF2-40B4-BE49-F238E27FC236}">
                <a16:creationId xmlns:a16="http://schemas.microsoft.com/office/drawing/2014/main" id="{0EECF698-22A9-99D0-63D7-84ACC1048097}"/>
              </a:ext>
            </a:extLst>
          </p:cNvPr>
          <p:cNvSpPr txBox="1"/>
          <p:nvPr/>
        </p:nvSpPr>
        <p:spPr>
          <a:xfrm>
            <a:off x="5814462" y="4784758"/>
            <a:ext cx="1637961" cy="400110"/>
          </a:xfrm>
          <a:prstGeom prst="rect">
            <a:avLst/>
          </a:prstGeom>
          <a:noFill/>
        </p:spPr>
        <p:txBody>
          <a:bodyPr wrap="square">
            <a:spAutoFit/>
          </a:bodyPr>
          <a:lstStyle/>
          <a:p>
            <a:pPr algn="ctr"/>
            <a:r>
              <a:rPr lang="en-US" sz="1000" dirty="0">
                <a:solidFill>
                  <a:schemeClr val="lt1"/>
                </a:solidFill>
                <a:latin typeface="+mj-lt"/>
                <a:sym typeface="Advent Pro"/>
              </a:rPr>
              <a:t>The trending is going </a:t>
            </a:r>
            <a:br>
              <a:rPr lang="id-ID" sz="1000" dirty="0">
                <a:solidFill>
                  <a:schemeClr val="lt1"/>
                </a:solidFill>
                <a:latin typeface="+mj-lt"/>
                <a:sym typeface="Advent Pro"/>
              </a:rPr>
            </a:br>
            <a:r>
              <a:rPr lang="en-US" sz="1000" dirty="0">
                <a:solidFill>
                  <a:schemeClr val="lt1"/>
                </a:solidFill>
                <a:latin typeface="+mj-lt"/>
                <a:sym typeface="Advent Pro"/>
              </a:rPr>
              <a:t>up and up</a:t>
            </a:r>
            <a:endParaRPr lang="id-ID" sz="1000" dirty="0"/>
          </a:p>
        </p:txBody>
      </p:sp>
      <p:sp>
        <p:nvSpPr>
          <p:cNvPr id="34" name="Kotak Teks 33">
            <a:extLst>
              <a:ext uri="{FF2B5EF4-FFF2-40B4-BE49-F238E27FC236}">
                <a16:creationId xmlns:a16="http://schemas.microsoft.com/office/drawing/2014/main" id="{D6C53363-9975-13F4-F59C-B849836AD0DE}"/>
              </a:ext>
            </a:extLst>
          </p:cNvPr>
          <p:cNvSpPr txBox="1"/>
          <p:nvPr/>
        </p:nvSpPr>
        <p:spPr>
          <a:xfrm>
            <a:off x="6823372" y="4759762"/>
            <a:ext cx="2654587" cy="400110"/>
          </a:xfrm>
          <a:prstGeom prst="rect">
            <a:avLst/>
          </a:prstGeom>
          <a:noFill/>
        </p:spPr>
        <p:txBody>
          <a:bodyPr wrap="square">
            <a:spAutoFit/>
          </a:bodyPr>
          <a:lstStyle/>
          <a:p>
            <a:pPr algn="ctr"/>
            <a:r>
              <a:rPr lang="en-US" sz="1000" dirty="0">
                <a:solidFill>
                  <a:schemeClr val="lt1"/>
                </a:solidFill>
                <a:latin typeface="+mj-lt"/>
                <a:sym typeface="Advent Pro"/>
              </a:rPr>
              <a:t>Machine learning performance </a:t>
            </a:r>
            <a:br>
              <a:rPr lang="id-ID" sz="1000" dirty="0">
                <a:solidFill>
                  <a:schemeClr val="lt1"/>
                </a:solidFill>
                <a:latin typeface="+mj-lt"/>
                <a:sym typeface="Advent Pro"/>
              </a:rPr>
            </a:br>
            <a:r>
              <a:rPr lang="en-US" sz="1000" dirty="0">
                <a:solidFill>
                  <a:schemeClr val="lt1"/>
                </a:solidFill>
                <a:latin typeface="+mj-lt"/>
                <a:sym typeface="Advent Pro"/>
              </a:rPr>
              <a:t>is getting better over time</a:t>
            </a:r>
            <a:endParaRPr lang="id-ID" sz="1000" dirty="0"/>
          </a:p>
        </p:txBody>
      </p:sp>
      <p:pic>
        <p:nvPicPr>
          <p:cNvPr id="3" name="Gambar 2">
            <a:extLst>
              <a:ext uri="{FF2B5EF4-FFF2-40B4-BE49-F238E27FC236}">
                <a16:creationId xmlns:a16="http://schemas.microsoft.com/office/drawing/2014/main" id="{5D1BD59B-67BD-50E2-5F1C-0040964A147B}"/>
              </a:ext>
            </a:extLst>
          </p:cNvPr>
          <p:cNvPicPr>
            <a:picLocks noChangeAspect="1"/>
          </p:cNvPicPr>
          <p:nvPr/>
        </p:nvPicPr>
        <p:blipFill rotWithShape="1">
          <a:blip r:embed="rId11"/>
          <a:srcRect l="29625" t="41721" r="1255" b="22276"/>
          <a:stretch/>
        </p:blipFill>
        <p:spPr>
          <a:xfrm>
            <a:off x="4774019" y="62850"/>
            <a:ext cx="3653631" cy="950595"/>
          </a:xfrm>
          <a:prstGeom prst="rect">
            <a:avLst/>
          </a:prstGeom>
        </p:spPr>
      </p:pic>
      <p:sp>
        <p:nvSpPr>
          <p:cNvPr id="6" name="Kotak Teks 5">
            <a:extLst>
              <a:ext uri="{FF2B5EF4-FFF2-40B4-BE49-F238E27FC236}">
                <a16:creationId xmlns:a16="http://schemas.microsoft.com/office/drawing/2014/main" id="{A1638E07-C214-53F6-0518-E5AB8608FC20}"/>
              </a:ext>
            </a:extLst>
          </p:cNvPr>
          <p:cNvSpPr txBox="1"/>
          <p:nvPr/>
        </p:nvSpPr>
        <p:spPr>
          <a:xfrm>
            <a:off x="4328299" y="1009670"/>
            <a:ext cx="1861347" cy="261610"/>
          </a:xfrm>
          <a:prstGeom prst="rect">
            <a:avLst/>
          </a:prstGeom>
          <a:noFill/>
        </p:spPr>
        <p:txBody>
          <a:bodyPr wrap="square">
            <a:spAutoFit/>
          </a:bodyPr>
          <a:lstStyle/>
          <a:p>
            <a:pPr algn="ctr"/>
            <a:r>
              <a:rPr lang="id-ID" sz="1100" dirty="0">
                <a:solidFill>
                  <a:schemeClr val="lt1"/>
                </a:solidFill>
                <a:latin typeface="+mj-lt"/>
                <a:sym typeface="Advent Pro"/>
              </a:rPr>
              <a:t>Normal (</a:t>
            </a:r>
            <a:r>
              <a:rPr lang="id-ID" sz="1100" dirty="0" err="1">
                <a:solidFill>
                  <a:schemeClr val="lt1"/>
                </a:solidFill>
                <a:latin typeface="+mj-lt"/>
                <a:sym typeface="Advent Pro"/>
              </a:rPr>
              <a:t>no</a:t>
            </a:r>
            <a:r>
              <a:rPr lang="id-ID" sz="1100" dirty="0">
                <a:solidFill>
                  <a:schemeClr val="lt1"/>
                </a:solidFill>
                <a:latin typeface="+mj-lt"/>
                <a:sym typeface="Advent Pro"/>
              </a:rPr>
              <a:t> </a:t>
            </a:r>
            <a:r>
              <a:rPr lang="id-ID" sz="1100" dirty="0" err="1">
                <a:solidFill>
                  <a:schemeClr val="lt1"/>
                </a:solidFill>
                <a:latin typeface="+mj-lt"/>
                <a:sym typeface="Advent Pro"/>
              </a:rPr>
              <a:t>overfit</a:t>
            </a:r>
            <a:r>
              <a:rPr lang="id-ID" sz="1100" dirty="0">
                <a:solidFill>
                  <a:schemeClr val="lt1"/>
                </a:solidFill>
                <a:latin typeface="+mj-lt"/>
                <a:sym typeface="Advent Pro"/>
              </a:rPr>
              <a:t>)</a:t>
            </a:r>
            <a:endParaRPr lang="id-ID" sz="1100" dirty="0"/>
          </a:p>
        </p:txBody>
      </p:sp>
    </p:spTree>
    <p:extLst>
      <p:ext uri="{BB962C8B-B14F-4D97-AF65-F5344CB8AC3E}">
        <p14:creationId xmlns:p14="http://schemas.microsoft.com/office/powerpoint/2010/main" val="659888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8"/>
          <p:cNvSpPr/>
          <p:nvPr/>
        </p:nvSpPr>
        <p:spPr>
          <a:xfrm rot="-5400000">
            <a:off x="192583" y="158792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38"/>
          <p:cNvGrpSpPr/>
          <p:nvPr/>
        </p:nvGrpSpPr>
        <p:grpSpPr>
          <a:xfrm>
            <a:off x="202960" y="335373"/>
            <a:ext cx="239095" cy="171413"/>
            <a:chOff x="-1593925" y="-140225"/>
            <a:chExt cx="331800" cy="237875"/>
          </a:xfrm>
        </p:grpSpPr>
        <p:cxnSp>
          <p:nvCxnSpPr>
            <p:cNvPr id="319" name="Google Shape;319;p38"/>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320" name="Google Shape;320;p38"/>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321" name="Google Shape;321;p38"/>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322" name="Google Shape;322;p38"/>
          <p:cNvGrpSpPr/>
          <p:nvPr/>
        </p:nvGrpSpPr>
        <p:grpSpPr>
          <a:xfrm>
            <a:off x="202964" y="1823751"/>
            <a:ext cx="239088" cy="182056"/>
            <a:chOff x="359175" y="637250"/>
            <a:chExt cx="255300" cy="194400"/>
          </a:xfrm>
        </p:grpSpPr>
        <p:grpSp>
          <p:nvGrpSpPr>
            <p:cNvPr id="323" name="Google Shape;323;p38"/>
            <p:cNvGrpSpPr/>
            <p:nvPr/>
          </p:nvGrpSpPr>
          <p:grpSpPr>
            <a:xfrm>
              <a:off x="359175" y="637250"/>
              <a:ext cx="255300" cy="78000"/>
              <a:chOff x="648300" y="324950"/>
              <a:chExt cx="255300" cy="78000"/>
            </a:xfrm>
          </p:grpSpPr>
          <p:cxnSp>
            <p:nvCxnSpPr>
              <p:cNvPr id="324" name="Google Shape;324;p38"/>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325" name="Google Shape;325;p38"/>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326" name="Google Shape;326;p38"/>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327" name="Google Shape;327;p38"/>
          <p:cNvGrpSpPr/>
          <p:nvPr/>
        </p:nvGrpSpPr>
        <p:grpSpPr>
          <a:xfrm>
            <a:off x="234337" y="2465582"/>
            <a:ext cx="176342" cy="159500"/>
            <a:chOff x="518158" y="1088300"/>
            <a:chExt cx="176342" cy="159500"/>
          </a:xfrm>
        </p:grpSpPr>
        <p:cxnSp>
          <p:nvCxnSpPr>
            <p:cNvPr id="328" name="Google Shape;328;p38"/>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329" name="Google Shape;329;p38"/>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330" name="Google Shape;330;p38"/>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331" name="Google Shape;331;p38"/>
          <p:cNvGrpSpPr/>
          <p:nvPr/>
        </p:nvGrpSpPr>
        <p:grpSpPr>
          <a:xfrm>
            <a:off x="234308" y="3084858"/>
            <a:ext cx="176400" cy="263091"/>
            <a:chOff x="519725" y="1778180"/>
            <a:chExt cx="176400" cy="263091"/>
          </a:xfrm>
        </p:grpSpPr>
        <p:sp>
          <p:nvSpPr>
            <p:cNvPr id="332" name="Google Shape;332;p38"/>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38"/>
          <p:cNvGrpSpPr/>
          <p:nvPr/>
        </p:nvGrpSpPr>
        <p:grpSpPr>
          <a:xfrm>
            <a:off x="228908" y="3807724"/>
            <a:ext cx="187200" cy="159600"/>
            <a:chOff x="508825" y="2429151"/>
            <a:chExt cx="187200" cy="159600"/>
          </a:xfrm>
        </p:grpSpPr>
        <p:sp>
          <p:nvSpPr>
            <p:cNvPr id="335" name="Google Shape;335;p38"/>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337" name="Google Shape;337;p38"/>
          <p:cNvGrpSpPr/>
          <p:nvPr/>
        </p:nvGrpSpPr>
        <p:grpSpPr>
          <a:xfrm>
            <a:off x="234308" y="4427100"/>
            <a:ext cx="176400" cy="176400"/>
            <a:chOff x="514225" y="2875375"/>
            <a:chExt cx="176400" cy="176400"/>
          </a:xfrm>
        </p:grpSpPr>
        <p:sp>
          <p:nvSpPr>
            <p:cNvPr id="338" name="Google Shape;338;p38"/>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 name="Google Shape;339;p38"/>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40" name="Google Shape;340;p38"/>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grpSp>
        <p:nvGrpSpPr>
          <p:cNvPr id="344" name="Google Shape;344;p38"/>
          <p:cNvGrpSpPr/>
          <p:nvPr/>
        </p:nvGrpSpPr>
        <p:grpSpPr>
          <a:xfrm rot="10800000">
            <a:off x="9043040" y="4425438"/>
            <a:ext cx="119400" cy="54900"/>
            <a:chOff x="8645564" y="4373138"/>
            <a:chExt cx="119400" cy="54900"/>
          </a:xfrm>
        </p:grpSpPr>
        <p:cxnSp>
          <p:nvCxnSpPr>
            <p:cNvPr id="345" name="Google Shape;345;p38"/>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346" name="Google Shape;346;p38"/>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347" name="Google Shape;347;p38">
            <a:hlinkClick r:id="rId3" action="ppaction://hlinksldjump"/>
          </p:cNvPr>
          <p:cNvSpPr/>
          <p:nvPr/>
        </p:nvSpPr>
        <p:spPr>
          <a:xfrm>
            <a:off x="125358"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a:hlinkClick r:id="rId4" action="ppaction://hlinksldjump"/>
          </p:cNvPr>
          <p:cNvSpPr/>
          <p:nvPr/>
        </p:nvSpPr>
        <p:spPr>
          <a:xfrm>
            <a:off x="142483"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a:hlinkClick r:id="rId5" action="ppaction://hlinksldjump"/>
          </p:cNvPr>
          <p:cNvSpPr/>
          <p:nvPr/>
        </p:nvSpPr>
        <p:spPr>
          <a:xfrm>
            <a:off x="142483"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a:hlinkClick r:id="rId6" action="ppaction://hlinksldjump"/>
          </p:cNvPr>
          <p:cNvSpPr/>
          <p:nvPr/>
        </p:nvSpPr>
        <p:spPr>
          <a:xfrm>
            <a:off x="142471"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a:hlinkClick r:id="rId7" action="ppaction://hlinksldjump"/>
          </p:cNvPr>
          <p:cNvSpPr/>
          <p:nvPr/>
        </p:nvSpPr>
        <p:spPr>
          <a:xfrm>
            <a:off x="142471"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0;p27">
            <a:extLst>
              <a:ext uri="{FF2B5EF4-FFF2-40B4-BE49-F238E27FC236}">
                <a16:creationId xmlns:a16="http://schemas.microsoft.com/office/drawing/2014/main" id="{3674895D-221B-90B2-6701-51246262ACC2}"/>
              </a:ext>
            </a:extLst>
          </p:cNvPr>
          <p:cNvSpPr/>
          <p:nvPr/>
        </p:nvSpPr>
        <p:spPr>
          <a:xfrm>
            <a:off x="4245195" y="1223080"/>
            <a:ext cx="1292714" cy="897365"/>
          </a:xfrm>
          <a:custGeom>
            <a:avLst/>
            <a:gdLst/>
            <a:ahLst/>
            <a:cxnLst/>
            <a:rect l="l" t="t" r="r" b="b"/>
            <a:pathLst>
              <a:path w="40284" h="27964" extrusionOk="0">
                <a:moveTo>
                  <a:pt x="21061" y="0"/>
                </a:moveTo>
                <a:cubicBezTo>
                  <a:pt x="20776" y="0"/>
                  <a:pt x="20522" y="222"/>
                  <a:pt x="20522" y="538"/>
                </a:cubicBezTo>
                <a:lnTo>
                  <a:pt x="20522" y="26887"/>
                </a:lnTo>
                <a:lnTo>
                  <a:pt x="539" y="26887"/>
                </a:lnTo>
                <a:cubicBezTo>
                  <a:pt x="254" y="26887"/>
                  <a:pt x="1" y="27140"/>
                  <a:pt x="1" y="27425"/>
                </a:cubicBezTo>
                <a:cubicBezTo>
                  <a:pt x="1" y="27742"/>
                  <a:pt x="254" y="27964"/>
                  <a:pt x="539" y="27964"/>
                </a:cubicBezTo>
                <a:lnTo>
                  <a:pt x="21061" y="27964"/>
                </a:lnTo>
                <a:cubicBezTo>
                  <a:pt x="21377" y="27964"/>
                  <a:pt x="21631" y="27742"/>
                  <a:pt x="21631" y="27425"/>
                </a:cubicBezTo>
                <a:lnTo>
                  <a:pt x="21631" y="1077"/>
                </a:lnTo>
                <a:lnTo>
                  <a:pt x="39745" y="1077"/>
                </a:lnTo>
                <a:cubicBezTo>
                  <a:pt x="40062" y="1077"/>
                  <a:pt x="40284" y="823"/>
                  <a:pt x="40284" y="538"/>
                </a:cubicBezTo>
                <a:cubicBezTo>
                  <a:pt x="40284" y="222"/>
                  <a:pt x="40062" y="0"/>
                  <a:pt x="39745" y="0"/>
                </a:cubicBezTo>
                <a:close/>
              </a:path>
            </a:pathLst>
          </a:custGeom>
          <a:solidFill>
            <a:srgbClr val="CECEC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2321;p27">
            <a:extLst>
              <a:ext uri="{FF2B5EF4-FFF2-40B4-BE49-F238E27FC236}">
                <a16:creationId xmlns:a16="http://schemas.microsoft.com/office/drawing/2014/main" id="{54521FF6-8E11-72A0-09E8-61729129C159}"/>
              </a:ext>
            </a:extLst>
          </p:cNvPr>
          <p:cNvSpPr/>
          <p:nvPr/>
        </p:nvSpPr>
        <p:spPr>
          <a:xfrm>
            <a:off x="4245195" y="2009638"/>
            <a:ext cx="1292714" cy="466492"/>
          </a:xfrm>
          <a:custGeom>
            <a:avLst/>
            <a:gdLst/>
            <a:ahLst/>
            <a:cxnLst/>
            <a:rect l="l" t="t" r="r" b="b"/>
            <a:pathLst>
              <a:path w="40284" h="14537" extrusionOk="0">
                <a:moveTo>
                  <a:pt x="28344" y="1"/>
                </a:moveTo>
                <a:cubicBezTo>
                  <a:pt x="28059" y="1"/>
                  <a:pt x="27806" y="222"/>
                  <a:pt x="27806" y="539"/>
                </a:cubicBezTo>
                <a:lnTo>
                  <a:pt x="27806" y="13460"/>
                </a:lnTo>
                <a:lnTo>
                  <a:pt x="539" y="13460"/>
                </a:lnTo>
                <a:cubicBezTo>
                  <a:pt x="254" y="13460"/>
                  <a:pt x="1" y="13713"/>
                  <a:pt x="1" y="13998"/>
                </a:cubicBezTo>
                <a:cubicBezTo>
                  <a:pt x="1" y="14315"/>
                  <a:pt x="254" y="14537"/>
                  <a:pt x="539" y="14537"/>
                </a:cubicBezTo>
                <a:lnTo>
                  <a:pt x="28344" y="14537"/>
                </a:lnTo>
                <a:cubicBezTo>
                  <a:pt x="28661" y="14537"/>
                  <a:pt x="28915" y="14315"/>
                  <a:pt x="28915" y="13998"/>
                </a:cubicBezTo>
                <a:lnTo>
                  <a:pt x="28915" y="1077"/>
                </a:lnTo>
                <a:lnTo>
                  <a:pt x="39745" y="1077"/>
                </a:lnTo>
                <a:cubicBezTo>
                  <a:pt x="40062" y="1077"/>
                  <a:pt x="40284" y="824"/>
                  <a:pt x="40284" y="539"/>
                </a:cubicBezTo>
                <a:cubicBezTo>
                  <a:pt x="40284" y="222"/>
                  <a:pt x="40062" y="1"/>
                  <a:pt x="39745" y="1"/>
                </a:cubicBezTo>
                <a:close/>
              </a:path>
            </a:pathLst>
          </a:custGeom>
          <a:solidFill>
            <a:schemeClr val="tx1">
              <a:lumMod val="50000"/>
              <a:lumOff val="50000"/>
            </a:schemeClr>
          </a:solidFill>
          <a:ln>
            <a:solidFill>
              <a:srgbClr val="FF9966"/>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2323;p27">
            <a:extLst>
              <a:ext uri="{FF2B5EF4-FFF2-40B4-BE49-F238E27FC236}">
                <a16:creationId xmlns:a16="http://schemas.microsoft.com/office/drawing/2014/main" id="{5AC61302-FB2C-F04C-826A-CA499D3DCEC2}"/>
              </a:ext>
            </a:extLst>
          </p:cNvPr>
          <p:cNvSpPr/>
          <p:nvPr/>
        </p:nvSpPr>
        <p:spPr>
          <a:xfrm>
            <a:off x="4268722" y="3185783"/>
            <a:ext cx="1327107" cy="1288092"/>
          </a:xfrm>
          <a:custGeom>
            <a:avLst/>
            <a:gdLst/>
            <a:ahLst/>
            <a:cxnLst/>
            <a:rect l="l" t="t" r="r" b="b"/>
            <a:pathLst>
              <a:path w="40284" h="28059" extrusionOk="0">
                <a:moveTo>
                  <a:pt x="539" y="0"/>
                </a:moveTo>
                <a:cubicBezTo>
                  <a:pt x="254" y="0"/>
                  <a:pt x="1" y="253"/>
                  <a:pt x="1" y="570"/>
                </a:cubicBezTo>
                <a:cubicBezTo>
                  <a:pt x="1" y="855"/>
                  <a:pt x="254" y="1108"/>
                  <a:pt x="539" y="1108"/>
                </a:cubicBezTo>
                <a:lnTo>
                  <a:pt x="20522" y="1108"/>
                </a:lnTo>
                <a:lnTo>
                  <a:pt x="20522" y="27489"/>
                </a:lnTo>
                <a:cubicBezTo>
                  <a:pt x="20522" y="27805"/>
                  <a:pt x="20776" y="28059"/>
                  <a:pt x="21061" y="28059"/>
                </a:cubicBezTo>
                <a:lnTo>
                  <a:pt x="39745" y="28059"/>
                </a:lnTo>
                <a:cubicBezTo>
                  <a:pt x="40062" y="28059"/>
                  <a:pt x="40284" y="27805"/>
                  <a:pt x="40284" y="27489"/>
                </a:cubicBezTo>
                <a:cubicBezTo>
                  <a:pt x="40284" y="27204"/>
                  <a:pt x="40062" y="26950"/>
                  <a:pt x="39745" y="26950"/>
                </a:cubicBezTo>
                <a:lnTo>
                  <a:pt x="21631" y="26950"/>
                </a:lnTo>
                <a:lnTo>
                  <a:pt x="21631" y="570"/>
                </a:lnTo>
                <a:cubicBezTo>
                  <a:pt x="21631" y="253"/>
                  <a:pt x="21377" y="0"/>
                  <a:pt x="21061" y="0"/>
                </a:cubicBezTo>
                <a:close/>
              </a:path>
            </a:pathLst>
          </a:custGeom>
          <a:solidFill>
            <a:srgbClr val="0020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2324;p27">
            <a:extLst>
              <a:ext uri="{FF2B5EF4-FFF2-40B4-BE49-F238E27FC236}">
                <a16:creationId xmlns:a16="http://schemas.microsoft.com/office/drawing/2014/main" id="{BD0F59BA-A96A-5878-E5CE-44E848E42266}"/>
              </a:ext>
            </a:extLst>
          </p:cNvPr>
          <p:cNvSpPr/>
          <p:nvPr/>
        </p:nvSpPr>
        <p:spPr>
          <a:xfrm>
            <a:off x="4260469" y="2818060"/>
            <a:ext cx="1277440" cy="799319"/>
          </a:xfrm>
          <a:custGeom>
            <a:avLst/>
            <a:gdLst/>
            <a:ahLst/>
            <a:cxnLst/>
            <a:rect l="l" t="t" r="r" b="b"/>
            <a:pathLst>
              <a:path w="40284" h="14568" extrusionOk="0">
                <a:moveTo>
                  <a:pt x="539" y="0"/>
                </a:moveTo>
                <a:cubicBezTo>
                  <a:pt x="254" y="0"/>
                  <a:pt x="1" y="254"/>
                  <a:pt x="1" y="539"/>
                </a:cubicBezTo>
                <a:cubicBezTo>
                  <a:pt x="1" y="855"/>
                  <a:pt x="254" y="1077"/>
                  <a:pt x="539" y="1077"/>
                </a:cubicBezTo>
                <a:lnTo>
                  <a:pt x="27806" y="1077"/>
                </a:lnTo>
                <a:lnTo>
                  <a:pt x="27806" y="14030"/>
                </a:lnTo>
                <a:cubicBezTo>
                  <a:pt x="27806" y="14315"/>
                  <a:pt x="28059" y="14568"/>
                  <a:pt x="28344" y="14568"/>
                </a:cubicBezTo>
                <a:lnTo>
                  <a:pt x="39745" y="14568"/>
                </a:lnTo>
                <a:cubicBezTo>
                  <a:pt x="40062" y="14568"/>
                  <a:pt x="40284" y="14315"/>
                  <a:pt x="40284" y="14030"/>
                </a:cubicBezTo>
                <a:cubicBezTo>
                  <a:pt x="40284" y="13713"/>
                  <a:pt x="40062" y="13460"/>
                  <a:pt x="39745" y="13460"/>
                </a:cubicBezTo>
                <a:lnTo>
                  <a:pt x="28915" y="13460"/>
                </a:lnTo>
                <a:lnTo>
                  <a:pt x="28915" y="539"/>
                </a:lnTo>
                <a:cubicBezTo>
                  <a:pt x="28915" y="254"/>
                  <a:pt x="28661" y="0"/>
                  <a:pt x="28344" y="0"/>
                </a:cubicBezTo>
                <a:close/>
              </a:path>
            </a:pathLst>
          </a:custGeom>
          <a:solidFill>
            <a:srgbClr val="FF99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2325;p27">
            <a:extLst>
              <a:ext uri="{FF2B5EF4-FFF2-40B4-BE49-F238E27FC236}">
                <a16:creationId xmlns:a16="http://schemas.microsoft.com/office/drawing/2014/main" id="{802DD510-7D5A-2C53-F988-534419577DDA}"/>
              </a:ext>
            </a:extLst>
          </p:cNvPr>
          <p:cNvSpPr/>
          <p:nvPr/>
        </p:nvSpPr>
        <p:spPr>
          <a:xfrm>
            <a:off x="5520612" y="891751"/>
            <a:ext cx="3464468" cy="697187"/>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2326;p27">
            <a:extLst>
              <a:ext uri="{FF2B5EF4-FFF2-40B4-BE49-F238E27FC236}">
                <a16:creationId xmlns:a16="http://schemas.microsoft.com/office/drawing/2014/main" id="{8D174628-EAEB-BCE3-A900-C0A11ED975D7}"/>
              </a:ext>
            </a:extLst>
          </p:cNvPr>
          <p:cNvSpPr/>
          <p:nvPr/>
        </p:nvSpPr>
        <p:spPr>
          <a:xfrm>
            <a:off x="5520612" y="1667708"/>
            <a:ext cx="3464468" cy="1536475"/>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2328;p27">
            <a:extLst>
              <a:ext uri="{FF2B5EF4-FFF2-40B4-BE49-F238E27FC236}">
                <a16:creationId xmlns:a16="http://schemas.microsoft.com/office/drawing/2014/main" id="{CA179FDB-D7F9-4E18-C6E7-5CF9F0211B90}"/>
              </a:ext>
            </a:extLst>
          </p:cNvPr>
          <p:cNvSpPr/>
          <p:nvPr/>
        </p:nvSpPr>
        <p:spPr>
          <a:xfrm>
            <a:off x="5520612" y="3251521"/>
            <a:ext cx="3464468" cy="696160"/>
          </a:xfrm>
          <a:custGeom>
            <a:avLst/>
            <a:gdLst/>
            <a:ahLst/>
            <a:cxnLst/>
            <a:rect l="l" t="t" r="r" b="b"/>
            <a:pathLst>
              <a:path w="107961" h="21694" extrusionOk="0">
                <a:moveTo>
                  <a:pt x="10863" y="0"/>
                </a:moveTo>
                <a:cubicBezTo>
                  <a:pt x="4877" y="0"/>
                  <a:pt x="0" y="4845"/>
                  <a:pt x="0" y="10831"/>
                </a:cubicBezTo>
                <a:cubicBezTo>
                  <a:pt x="0" y="16848"/>
                  <a:pt x="4877" y="21693"/>
                  <a:pt x="10863" y="21693"/>
                </a:cubicBezTo>
                <a:lnTo>
                  <a:pt x="107960" y="21693"/>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2329;p27">
            <a:extLst>
              <a:ext uri="{FF2B5EF4-FFF2-40B4-BE49-F238E27FC236}">
                <a16:creationId xmlns:a16="http://schemas.microsoft.com/office/drawing/2014/main" id="{91C5A09F-6560-C6D8-A8F6-A4EC9BC05F37}"/>
              </a:ext>
            </a:extLst>
          </p:cNvPr>
          <p:cNvSpPr/>
          <p:nvPr/>
        </p:nvSpPr>
        <p:spPr>
          <a:xfrm>
            <a:off x="5520612" y="4038079"/>
            <a:ext cx="3464468" cy="874652"/>
          </a:xfrm>
          <a:custGeom>
            <a:avLst/>
            <a:gdLst/>
            <a:ahLst/>
            <a:cxnLst/>
            <a:rect l="l" t="t" r="r" b="b"/>
            <a:pathLst>
              <a:path w="107961" h="21695" extrusionOk="0">
                <a:moveTo>
                  <a:pt x="10863" y="1"/>
                </a:moveTo>
                <a:cubicBezTo>
                  <a:pt x="4877" y="1"/>
                  <a:pt x="0" y="4846"/>
                  <a:pt x="0" y="10832"/>
                </a:cubicBezTo>
                <a:cubicBezTo>
                  <a:pt x="0" y="16849"/>
                  <a:pt x="4877" y="21694"/>
                  <a:pt x="10863" y="21694"/>
                </a:cubicBezTo>
                <a:lnTo>
                  <a:pt x="107960" y="21694"/>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2332;p27">
            <a:extLst>
              <a:ext uri="{FF2B5EF4-FFF2-40B4-BE49-F238E27FC236}">
                <a16:creationId xmlns:a16="http://schemas.microsoft.com/office/drawing/2014/main" id="{F11BF699-7263-172D-6B95-3D95937599E6}"/>
              </a:ext>
            </a:extLst>
          </p:cNvPr>
          <p:cNvSpPr/>
          <p:nvPr/>
        </p:nvSpPr>
        <p:spPr>
          <a:xfrm>
            <a:off x="856972" y="1927328"/>
            <a:ext cx="3300874" cy="1771368"/>
          </a:xfrm>
          <a:custGeom>
            <a:avLst/>
            <a:gdLst/>
            <a:ahLst/>
            <a:cxnLst/>
            <a:rect l="l" t="t" r="r" b="b"/>
            <a:pathLst>
              <a:path w="102863" h="55200" extrusionOk="0">
                <a:moveTo>
                  <a:pt x="1" y="1"/>
                </a:moveTo>
                <a:lnTo>
                  <a:pt x="1" y="55199"/>
                </a:lnTo>
                <a:lnTo>
                  <a:pt x="102862" y="55199"/>
                </a:lnTo>
                <a:lnTo>
                  <a:pt x="102862"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4" name="Grup 3">
            <a:extLst>
              <a:ext uri="{FF2B5EF4-FFF2-40B4-BE49-F238E27FC236}">
                <a16:creationId xmlns:a16="http://schemas.microsoft.com/office/drawing/2014/main" id="{A40FFA07-B064-7A6F-6B58-9DFB8A2B7A6D}"/>
              </a:ext>
            </a:extLst>
          </p:cNvPr>
          <p:cNvGrpSpPr/>
          <p:nvPr/>
        </p:nvGrpSpPr>
        <p:grpSpPr>
          <a:xfrm>
            <a:off x="754348" y="1835871"/>
            <a:ext cx="3506121" cy="2739844"/>
            <a:chOff x="754348" y="1835871"/>
            <a:chExt cx="3506121" cy="2739844"/>
          </a:xfrm>
        </p:grpSpPr>
        <p:sp>
          <p:nvSpPr>
            <p:cNvPr id="16" name="Google Shape;2330;p27">
              <a:extLst>
                <a:ext uri="{FF2B5EF4-FFF2-40B4-BE49-F238E27FC236}">
                  <a16:creationId xmlns:a16="http://schemas.microsoft.com/office/drawing/2014/main" id="{86FE14E4-C57C-A1EF-291C-9FDC494EED80}"/>
                </a:ext>
              </a:extLst>
            </p:cNvPr>
            <p:cNvSpPr/>
            <p:nvPr/>
          </p:nvSpPr>
          <p:spPr>
            <a:xfrm>
              <a:off x="754348" y="1835871"/>
              <a:ext cx="3506121" cy="2422763"/>
            </a:xfrm>
            <a:custGeom>
              <a:avLst/>
              <a:gdLst/>
              <a:ahLst/>
              <a:cxnLst/>
              <a:rect l="l" t="t" r="r" b="b"/>
              <a:pathLst>
                <a:path w="109259" h="75499" extrusionOk="0">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2333;p27">
              <a:extLst>
                <a:ext uri="{FF2B5EF4-FFF2-40B4-BE49-F238E27FC236}">
                  <a16:creationId xmlns:a16="http://schemas.microsoft.com/office/drawing/2014/main" id="{792CEA44-6974-0900-71A1-883DF55274FB}"/>
                </a:ext>
              </a:extLst>
            </p:cNvPr>
            <p:cNvSpPr/>
            <p:nvPr/>
          </p:nvSpPr>
          <p:spPr>
            <a:xfrm>
              <a:off x="2089709" y="4258602"/>
              <a:ext cx="835399" cy="176880"/>
            </a:xfrm>
            <a:custGeom>
              <a:avLst/>
              <a:gdLst/>
              <a:ahLst/>
              <a:cxnLst/>
              <a:rect l="l" t="t" r="r" b="b"/>
              <a:pathLst>
                <a:path w="26033" h="5512" extrusionOk="0">
                  <a:moveTo>
                    <a:pt x="1" y="1"/>
                  </a:moveTo>
                  <a:lnTo>
                    <a:pt x="1" y="5511"/>
                  </a:lnTo>
                  <a:lnTo>
                    <a:pt x="26033" y="5511"/>
                  </a:lnTo>
                  <a:lnTo>
                    <a:pt x="26033" y="1"/>
                  </a:ln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2334;p27">
              <a:extLst>
                <a:ext uri="{FF2B5EF4-FFF2-40B4-BE49-F238E27FC236}">
                  <a16:creationId xmlns:a16="http://schemas.microsoft.com/office/drawing/2014/main" id="{FEAB71DA-5D95-F0A9-1CC4-18831E775715}"/>
                </a:ext>
              </a:extLst>
            </p:cNvPr>
            <p:cNvSpPr/>
            <p:nvPr/>
          </p:nvSpPr>
          <p:spPr>
            <a:xfrm>
              <a:off x="1678123" y="4435450"/>
              <a:ext cx="1658572" cy="140265"/>
            </a:xfrm>
            <a:custGeom>
              <a:avLst/>
              <a:gdLst/>
              <a:ahLst/>
              <a:cxnLst/>
              <a:rect l="l" t="t" r="r" b="b"/>
              <a:pathLst>
                <a:path w="51685" h="4371" extrusionOk="0">
                  <a:moveTo>
                    <a:pt x="4371" y="0"/>
                  </a:moveTo>
                  <a:cubicBezTo>
                    <a:pt x="1964" y="0"/>
                    <a:pt x="1" y="1932"/>
                    <a:pt x="1" y="4371"/>
                  </a:cubicBezTo>
                  <a:lnTo>
                    <a:pt x="51685" y="4371"/>
                  </a:lnTo>
                  <a:cubicBezTo>
                    <a:pt x="51685" y="1932"/>
                    <a:pt x="49721" y="0"/>
                    <a:pt x="47314" y="0"/>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21" name="Google Shape;2335;p27">
            <a:extLst>
              <a:ext uri="{FF2B5EF4-FFF2-40B4-BE49-F238E27FC236}">
                <a16:creationId xmlns:a16="http://schemas.microsoft.com/office/drawing/2014/main" id="{EB9298F6-EF44-58FA-362D-3208AB357D93}"/>
              </a:ext>
            </a:extLst>
          </p:cNvPr>
          <p:cNvSpPr/>
          <p:nvPr/>
        </p:nvSpPr>
        <p:spPr>
          <a:xfrm>
            <a:off x="2089709" y="4258602"/>
            <a:ext cx="835399" cy="51890"/>
          </a:xfrm>
          <a:custGeom>
            <a:avLst/>
            <a:gdLst/>
            <a:ahLst/>
            <a:cxnLst/>
            <a:rect l="l" t="t" r="r" b="b"/>
            <a:pathLst>
              <a:path w="26033" h="1617" extrusionOk="0">
                <a:moveTo>
                  <a:pt x="1" y="1"/>
                </a:moveTo>
                <a:lnTo>
                  <a:pt x="1" y="1616"/>
                </a:lnTo>
                <a:lnTo>
                  <a:pt x="26033" y="1616"/>
                </a:lnTo>
                <a:lnTo>
                  <a:pt x="26033" y="1"/>
                </a:lnTo>
                <a:close/>
              </a:path>
            </a:pathLst>
          </a:custGeom>
          <a:solidFill>
            <a:srgbClr val="C4C4C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2336;p27">
            <a:extLst>
              <a:ext uri="{FF2B5EF4-FFF2-40B4-BE49-F238E27FC236}">
                <a16:creationId xmlns:a16="http://schemas.microsoft.com/office/drawing/2014/main" id="{AA1B390D-86C6-1716-88D2-5DB31C916D8B}"/>
              </a:ext>
            </a:extLst>
          </p:cNvPr>
          <p:cNvSpPr/>
          <p:nvPr/>
        </p:nvSpPr>
        <p:spPr>
          <a:xfrm>
            <a:off x="856972" y="1927328"/>
            <a:ext cx="3300874" cy="354691"/>
          </a:xfrm>
          <a:custGeom>
            <a:avLst/>
            <a:gdLst/>
            <a:ahLst/>
            <a:cxnLst/>
            <a:rect l="l" t="t" r="r" b="b"/>
            <a:pathLst>
              <a:path w="102863" h="11053" extrusionOk="0">
                <a:moveTo>
                  <a:pt x="1" y="1"/>
                </a:moveTo>
                <a:lnTo>
                  <a:pt x="1" y="11053"/>
                </a:lnTo>
                <a:lnTo>
                  <a:pt x="102862" y="11053"/>
                </a:lnTo>
                <a:lnTo>
                  <a:pt x="102862" y="1"/>
                </a:lnTo>
                <a:close/>
              </a:path>
            </a:pathLst>
          </a:custGeom>
          <a:solidFill>
            <a:srgbClr val="C4C4C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id-ID" b="1" i="0" dirty="0">
                <a:ln>
                  <a:noFill/>
                </a:ln>
                <a:gradFill>
                  <a:gsLst>
                    <a:gs pos="0">
                      <a:schemeClr val="lt2"/>
                    </a:gs>
                    <a:gs pos="100000">
                      <a:schemeClr val="accent1"/>
                    </a:gs>
                  </a:gsLst>
                  <a:lin ang="0" scaled="0"/>
                </a:gradFill>
                <a:latin typeface="Open Sans"/>
              </a:rPr>
              <a:t>A. </a:t>
            </a:r>
            <a:r>
              <a:rPr lang="id-ID" b="1" i="0" dirty="0" err="1">
                <a:ln>
                  <a:noFill/>
                </a:ln>
                <a:gradFill>
                  <a:gsLst>
                    <a:gs pos="0">
                      <a:schemeClr val="lt2"/>
                    </a:gs>
                    <a:gs pos="100000">
                      <a:schemeClr val="accent1"/>
                    </a:gs>
                  </a:gsLst>
                  <a:lin ang="0" scaled="0"/>
                </a:gradFill>
                <a:latin typeface="Open Sans"/>
              </a:rPr>
              <a:t>Bussines</a:t>
            </a:r>
            <a:r>
              <a:rPr lang="id-ID" b="1" i="0" dirty="0">
                <a:ln>
                  <a:noFill/>
                </a:ln>
                <a:gradFill>
                  <a:gsLst>
                    <a:gs pos="0">
                      <a:schemeClr val="lt2"/>
                    </a:gs>
                    <a:gs pos="100000">
                      <a:schemeClr val="accent1"/>
                    </a:gs>
                  </a:gsLst>
                  <a:lin ang="0" scaled="0"/>
                </a:gradFill>
                <a:latin typeface="Open Sans"/>
              </a:rPr>
              <a:t> &amp; Data </a:t>
            </a:r>
            <a:r>
              <a:rPr lang="id-ID" b="1" i="0" dirty="0" err="1">
                <a:ln>
                  <a:noFill/>
                </a:ln>
                <a:gradFill>
                  <a:gsLst>
                    <a:gs pos="0">
                      <a:schemeClr val="lt2"/>
                    </a:gs>
                    <a:gs pos="100000">
                      <a:schemeClr val="accent1"/>
                    </a:gs>
                  </a:gsLst>
                  <a:lin ang="0" scaled="0"/>
                </a:gradFill>
                <a:latin typeface="Open Sans"/>
              </a:rPr>
              <a:t>Understanding</a:t>
            </a:r>
            <a:r>
              <a:rPr lang="id-ID" b="1" i="0" dirty="0">
                <a:ln>
                  <a:noFill/>
                </a:ln>
                <a:gradFill>
                  <a:gsLst>
                    <a:gs pos="0">
                      <a:schemeClr val="lt2"/>
                    </a:gs>
                    <a:gs pos="100000">
                      <a:schemeClr val="accent1"/>
                    </a:gs>
                  </a:gsLst>
                  <a:lin ang="0" scaled="0"/>
                </a:gradFill>
                <a:latin typeface="Open Sans"/>
              </a:rPr>
              <a:t> </a:t>
            </a:r>
            <a:endParaRPr dirty="0">
              <a:solidFill>
                <a:srgbClr val="FFFFFF"/>
              </a:solidFill>
              <a:latin typeface="Fira Sans"/>
              <a:ea typeface="Fira Sans"/>
              <a:cs typeface="Fira Sans"/>
              <a:sym typeface="Fira Sans"/>
            </a:endParaRPr>
          </a:p>
        </p:txBody>
      </p:sp>
      <p:sp>
        <p:nvSpPr>
          <p:cNvPr id="23" name="Google Shape;2337;p27">
            <a:extLst>
              <a:ext uri="{FF2B5EF4-FFF2-40B4-BE49-F238E27FC236}">
                <a16:creationId xmlns:a16="http://schemas.microsoft.com/office/drawing/2014/main" id="{BF931FB8-5DA4-2CD0-FBC4-A9F1EDE4FAC4}"/>
              </a:ext>
            </a:extLst>
          </p:cNvPr>
          <p:cNvSpPr/>
          <p:nvPr/>
        </p:nvSpPr>
        <p:spPr>
          <a:xfrm>
            <a:off x="856972" y="2282018"/>
            <a:ext cx="3300874" cy="353601"/>
          </a:xfrm>
          <a:custGeom>
            <a:avLst/>
            <a:gdLst/>
            <a:ahLst/>
            <a:cxnLst/>
            <a:rect l="l" t="t" r="r" b="b"/>
            <a:pathLst>
              <a:path w="102863" h="11021" extrusionOk="0">
                <a:moveTo>
                  <a:pt x="1" y="0"/>
                </a:moveTo>
                <a:lnTo>
                  <a:pt x="1" y="11021"/>
                </a:lnTo>
                <a:lnTo>
                  <a:pt x="102862" y="11021"/>
                </a:lnTo>
                <a:lnTo>
                  <a:pt x="102862" y="0"/>
                </a:lnTo>
                <a:close/>
              </a:path>
            </a:pathLst>
          </a:custGeom>
          <a:solidFill>
            <a:srgbClr val="30475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it-IT" b="1" i="0" dirty="0">
                <a:ln>
                  <a:noFill/>
                </a:ln>
                <a:solidFill>
                  <a:schemeClr val="bg1"/>
                </a:solidFill>
                <a:latin typeface="Open Sans"/>
              </a:rPr>
              <a:t>B. Data Preparation: Train</a:t>
            </a:r>
            <a:r>
              <a:rPr lang="id-ID" b="1" i="0" dirty="0">
                <a:ln>
                  <a:noFill/>
                </a:ln>
                <a:solidFill>
                  <a:schemeClr val="bg1"/>
                </a:solidFill>
                <a:latin typeface="Open Sans"/>
              </a:rPr>
              <a:t> &amp; </a:t>
            </a:r>
            <a:r>
              <a:rPr lang="id-ID" b="1" i="0" dirty="0" err="1">
                <a:ln>
                  <a:noFill/>
                </a:ln>
                <a:solidFill>
                  <a:schemeClr val="bg1"/>
                </a:solidFill>
                <a:latin typeface="Open Sans"/>
              </a:rPr>
              <a:t>Test</a:t>
            </a:r>
            <a:endParaRPr lang="it-IT" dirty="0">
              <a:solidFill>
                <a:schemeClr val="bg1"/>
              </a:solidFill>
              <a:latin typeface="Fira Sans"/>
              <a:ea typeface="Fira Sans"/>
              <a:cs typeface="Fira Sans"/>
              <a:sym typeface="Fira Sans"/>
            </a:endParaRPr>
          </a:p>
        </p:txBody>
      </p:sp>
      <p:sp>
        <p:nvSpPr>
          <p:cNvPr id="24" name="Google Shape;2338;p27">
            <a:extLst>
              <a:ext uri="{FF2B5EF4-FFF2-40B4-BE49-F238E27FC236}">
                <a16:creationId xmlns:a16="http://schemas.microsoft.com/office/drawing/2014/main" id="{26887277-FD8D-531B-AD5F-DA9B975A14E9}"/>
              </a:ext>
            </a:extLst>
          </p:cNvPr>
          <p:cNvSpPr/>
          <p:nvPr/>
        </p:nvSpPr>
        <p:spPr>
          <a:xfrm>
            <a:off x="856972" y="2660606"/>
            <a:ext cx="3300874" cy="319134"/>
          </a:xfrm>
          <a:custGeom>
            <a:avLst/>
            <a:gdLst/>
            <a:ahLst/>
            <a:cxnLst/>
            <a:rect l="l" t="t" r="r" b="b"/>
            <a:pathLst>
              <a:path w="102863" h="11054" extrusionOk="0">
                <a:moveTo>
                  <a:pt x="1" y="1"/>
                </a:moveTo>
                <a:lnTo>
                  <a:pt x="1" y="11053"/>
                </a:lnTo>
                <a:lnTo>
                  <a:pt x="102862" y="11053"/>
                </a:lnTo>
                <a:lnTo>
                  <a:pt x="102862" y="1"/>
                </a:lnTo>
                <a:close/>
              </a:path>
            </a:pathLst>
          </a:custGeom>
          <a:solidFill>
            <a:srgbClr val="F2A36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id-ID" b="1" dirty="0">
                <a:solidFill>
                  <a:schemeClr val="bg1"/>
                </a:solidFill>
                <a:latin typeface="Open Sans"/>
              </a:rPr>
              <a:t>C. </a:t>
            </a:r>
            <a:r>
              <a:rPr lang="id-ID" b="1" dirty="0" err="1">
                <a:solidFill>
                  <a:schemeClr val="bg1"/>
                </a:solidFill>
                <a:latin typeface="Open Sans"/>
              </a:rPr>
              <a:t>Modelling</a:t>
            </a:r>
            <a:r>
              <a:rPr lang="id-ID" b="1" dirty="0">
                <a:solidFill>
                  <a:schemeClr val="bg1"/>
                </a:solidFill>
                <a:latin typeface="Open Sans"/>
              </a:rPr>
              <a:t> </a:t>
            </a:r>
            <a:r>
              <a:rPr lang="id-ID" b="1" dirty="0" err="1">
                <a:solidFill>
                  <a:schemeClr val="bg1"/>
                </a:solidFill>
                <a:latin typeface="Open Sans"/>
              </a:rPr>
              <a:t>Machine</a:t>
            </a:r>
            <a:r>
              <a:rPr lang="id-ID" b="1" dirty="0">
                <a:solidFill>
                  <a:schemeClr val="bg1"/>
                </a:solidFill>
                <a:latin typeface="Open Sans"/>
              </a:rPr>
              <a:t> </a:t>
            </a:r>
            <a:r>
              <a:rPr lang="id-ID" b="1" dirty="0" err="1">
                <a:solidFill>
                  <a:schemeClr val="bg1"/>
                </a:solidFill>
                <a:latin typeface="Open Sans"/>
              </a:rPr>
              <a:t>Learning</a:t>
            </a:r>
            <a:r>
              <a:rPr lang="it-IT" b="1" i="0" dirty="0">
                <a:solidFill>
                  <a:schemeClr val="bg1"/>
                </a:solidFill>
                <a:latin typeface="Open Sans"/>
              </a:rPr>
              <a:t> </a:t>
            </a:r>
            <a:endParaRPr lang="it-IT" dirty="0">
              <a:solidFill>
                <a:schemeClr val="bg1"/>
              </a:solidFill>
              <a:latin typeface="Fira Sans"/>
              <a:ea typeface="Fira Sans"/>
              <a:cs typeface="Fira Sans"/>
              <a:sym typeface="Fira Sans"/>
            </a:endParaRPr>
          </a:p>
        </p:txBody>
      </p:sp>
      <p:sp>
        <p:nvSpPr>
          <p:cNvPr id="25" name="Google Shape;2339;p27">
            <a:extLst>
              <a:ext uri="{FF2B5EF4-FFF2-40B4-BE49-F238E27FC236}">
                <a16:creationId xmlns:a16="http://schemas.microsoft.com/office/drawing/2014/main" id="{2D5A0FEA-FBAE-9881-2D81-F8FB067F8747}"/>
              </a:ext>
            </a:extLst>
          </p:cNvPr>
          <p:cNvSpPr/>
          <p:nvPr/>
        </p:nvSpPr>
        <p:spPr>
          <a:xfrm>
            <a:off x="856972" y="2979708"/>
            <a:ext cx="3300874" cy="353664"/>
          </a:xfrm>
          <a:custGeom>
            <a:avLst/>
            <a:gdLst/>
            <a:ahLst/>
            <a:cxnLst/>
            <a:rect l="l" t="t" r="r" b="b"/>
            <a:pathLst>
              <a:path w="102863" h="11021" extrusionOk="0">
                <a:moveTo>
                  <a:pt x="1" y="0"/>
                </a:moveTo>
                <a:lnTo>
                  <a:pt x="1" y="11021"/>
                </a:lnTo>
                <a:lnTo>
                  <a:pt x="102862" y="11021"/>
                </a:lnTo>
                <a:lnTo>
                  <a:pt x="102862" y="0"/>
                </a:lnTo>
                <a:close/>
              </a:path>
            </a:pathLst>
          </a:custGeom>
          <a:solidFill>
            <a:srgbClr val="2228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id-ID" b="1" i="0" dirty="0">
                <a:ln>
                  <a:noFill/>
                </a:ln>
                <a:solidFill>
                  <a:schemeClr val="bg1"/>
                </a:solidFill>
                <a:latin typeface="Open Sans"/>
              </a:rPr>
              <a:t>D. </a:t>
            </a:r>
            <a:r>
              <a:rPr lang="id-ID" b="1" i="0" dirty="0" err="1">
                <a:ln>
                  <a:noFill/>
                </a:ln>
                <a:solidFill>
                  <a:schemeClr val="bg1"/>
                </a:solidFill>
                <a:latin typeface="Open Sans"/>
              </a:rPr>
              <a:t>Evaluation</a:t>
            </a:r>
            <a:r>
              <a:rPr lang="id-ID" b="1" i="0" dirty="0">
                <a:ln>
                  <a:noFill/>
                </a:ln>
                <a:solidFill>
                  <a:schemeClr val="bg1"/>
                </a:solidFill>
                <a:latin typeface="Open Sans"/>
              </a:rPr>
              <a:t> </a:t>
            </a:r>
            <a:r>
              <a:rPr lang="id-ID" b="1" i="0" dirty="0" err="1">
                <a:ln>
                  <a:noFill/>
                </a:ln>
                <a:solidFill>
                  <a:schemeClr val="bg1"/>
                </a:solidFill>
                <a:latin typeface="Open Sans"/>
              </a:rPr>
              <a:t>and</a:t>
            </a:r>
            <a:r>
              <a:rPr lang="id-ID" b="1" i="0" dirty="0">
                <a:ln>
                  <a:noFill/>
                </a:ln>
                <a:solidFill>
                  <a:schemeClr val="bg1"/>
                </a:solidFill>
                <a:latin typeface="Open Sans"/>
              </a:rPr>
              <a:t> Tuning Model </a:t>
            </a:r>
            <a:endParaRPr lang="id-ID" dirty="0">
              <a:solidFill>
                <a:schemeClr val="bg1"/>
              </a:solidFill>
              <a:latin typeface="Fira Sans"/>
              <a:ea typeface="Fira Sans"/>
              <a:cs typeface="Fira Sans"/>
              <a:sym typeface="Fira Sans"/>
            </a:endParaRPr>
          </a:p>
        </p:txBody>
      </p:sp>
      <p:sp>
        <p:nvSpPr>
          <p:cNvPr id="26" name="Google Shape;2340;p27">
            <a:extLst>
              <a:ext uri="{FF2B5EF4-FFF2-40B4-BE49-F238E27FC236}">
                <a16:creationId xmlns:a16="http://schemas.microsoft.com/office/drawing/2014/main" id="{8173F1F5-C940-BAC5-A4AC-CF9F57CBC6FF}"/>
              </a:ext>
            </a:extLst>
          </p:cNvPr>
          <p:cNvSpPr/>
          <p:nvPr/>
        </p:nvSpPr>
        <p:spPr>
          <a:xfrm>
            <a:off x="856972" y="3343973"/>
            <a:ext cx="3300874" cy="354723"/>
          </a:xfrm>
          <a:custGeom>
            <a:avLst/>
            <a:gdLst/>
            <a:ahLst/>
            <a:cxnLst/>
            <a:rect l="l" t="t" r="r" b="b"/>
            <a:pathLst>
              <a:path w="102863" h="11054" extrusionOk="0">
                <a:moveTo>
                  <a:pt x="1" y="1"/>
                </a:moveTo>
                <a:lnTo>
                  <a:pt x="1" y="11053"/>
                </a:lnTo>
                <a:lnTo>
                  <a:pt x="102862" y="11053"/>
                </a:lnTo>
                <a:lnTo>
                  <a:pt x="102862" y="1"/>
                </a:lnTo>
                <a:close/>
              </a:path>
            </a:pathLst>
          </a:custGeom>
          <a:solidFill>
            <a:srgbClr val="C4C4C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id-ID" b="1" dirty="0">
                <a:gradFill>
                  <a:gsLst>
                    <a:gs pos="0">
                      <a:schemeClr val="lt2"/>
                    </a:gs>
                    <a:gs pos="100000">
                      <a:schemeClr val="accent1"/>
                    </a:gs>
                  </a:gsLst>
                  <a:lin ang="0" scaled="0"/>
                </a:gradFill>
                <a:latin typeface="Open Sans"/>
              </a:rPr>
              <a:t>E. </a:t>
            </a:r>
            <a:r>
              <a:rPr lang="id-ID" b="1" dirty="0" err="1">
                <a:gradFill>
                  <a:gsLst>
                    <a:gs pos="0">
                      <a:schemeClr val="lt2"/>
                    </a:gs>
                    <a:gs pos="100000">
                      <a:schemeClr val="accent1"/>
                    </a:gs>
                  </a:gsLst>
                  <a:lin ang="0" scaled="0"/>
                </a:gradFill>
                <a:latin typeface="Open Sans"/>
              </a:rPr>
              <a:t>Conclusion</a:t>
            </a:r>
            <a:r>
              <a:rPr lang="id-ID" b="1" dirty="0">
                <a:gradFill>
                  <a:gsLst>
                    <a:gs pos="0">
                      <a:schemeClr val="lt2"/>
                    </a:gs>
                    <a:gs pos="100000">
                      <a:schemeClr val="accent1"/>
                    </a:gs>
                  </a:gsLst>
                  <a:lin ang="0" scaled="0"/>
                </a:gradFill>
                <a:latin typeface="Open Sans"/>
              </a:rPr>
              <a:t> &amp; </a:t>
            </a:r>
            <a:r>
              <a:rPr lang="id-ID" b="1" dirty="0" err="1">
                <a:gradFill>
                  <a:gsLst>
                    <a:gs pos="0">
                      <a:schemeClr val="lt2"/>
                    </a:gs>
                    <a:gs pos="100000">
                      <a:schemeClr val="accent1"/>
                    </a:gs>
                  </a:gsLst>
                  <a:lin ang="0" scaled="0"/>
                </a:gradFill>
                <a:latin typeface="Open Sans"/>
              </a:rPr>
              <a:t>Recommandation</a:t>
            </a:r>
            <a:r>
              <a:rPr lang="id-ID" b="1" dirty="0">
                <a:gradFill>
                  <a:gsLst>
                    <a:gs pos="0">
                      <a:schemeClr val="lt2"/>
                    </a:gs>
                    <a:gs pos="100000">
                      <a:schemeClr val="accent1"/>
                    </a:gs>
                  </a:gsLst>
                  <a:lin ang="0" scaled="0"/>
                </a:gradFill>
                <a:latin typeface="Open Sans"/>
              </a:rPr>
              <a:t> Business </a:t>
            </a:r>
            <a:r>
              <a:rPr lang="id-ID" b="1" dirty="0" err="1">
                <a:gradFill>
                  <a:gsLst>
                    <a:gs pos="0">
                      <a:schemeClr val="lt2"/>
                    </a:gs>
                    <a:gs pos="100000">
                      <a:schemeClr val="accent1"/>
                    </a:gs>
                  </a:gsLst>
                  <a:lin ang="0" scaled="0"/>
                </a:gradFill>
                <a:latin typeface="Open Sans"/>
              </a:rPr>
              <a:t>Insight</a:t>
            </a:r>
            <a:endParaRPr lang="id-ID" b="1" dirty="0">
              <a:gradFill>
                <a:gsLst>
                  <a:gs pos="0">
                    <a:schemeClr val="lt2"/>
                  </a:gs>
                  <a:gs pos="100000">
                    <a:schemeClr val="accent1"/>
                  </a:gs>
                </a:gsLst>
                <a:lin ang="0" scaled="0"/>
              </a:gradFill>
              <a:latin typeface="Open Sans"/>
            </a:endParaRPr>
          </a:p>
        </p:txBody>
      </p:sp>
      <p:sp>
        <p:nvSpPr>
          <p:cNvPr id="32" name="Google Shape;2363;p27">
            <a:extLst>
              <a:ext uri="{FF2B5EF4-FFF2-40B4-BE49-F238E27FC236}">
                <a16:creationId xmlns:a16="http://schemas.microsoft.com/office/drawing/2014/main" id="{C7209248-0373-6006-C341-2DE0659CFFD4}"/>
              </a:ext>
            </a:extLst>
          </p:cNvPr>
          <p:cNvSpPr txBox="1"/>
          <p:nvPr/>
        </p:nvSpPr>
        <p:spPr>
          <a:xfrm>
            <a:off x="754359" y="409229"/>
            <a:ext cx="4861500" cy="38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id-ID" sz="2900" dirty="0" err="1">
                <a:solidFill>
                  <a:schemeClr val="bg1"/>
                </a:solidFill>
                <a:latin typeface="Fira Sans Medium"/>
                <a:ea typeface="Fira Sans Medium"/>
                <a:cs typeface="Fira Sans Medium"/>
                <a:sym typeface="Fira Sans Medium"/>
              </a:rPr>
              <a:t>Outline</a:t>
            </a:r>
            <a:endParaRPr sz="2900" dirty="0">
              <a:solidFill>
                <a:schemeClr val="bg1"/>
              </a:solidFill>
              <a:latin typeface="Fira Sans Medium"/>
              <a:ea typeface="Fira Sans Medium"/>
              <a:cs typeface="Fira Sans Medium"/>
              <a:sym typeface="Fira Sans Medium"/>
            </a:endParaRPr>
          </a:p>
        </p:txBody>
      </p:sp>
      <p:sp>
        <p:nvSpPr>
          <p:cNvPr id="33" name="Google Shape;2364;p27">
            <a:extLst>
              <a:ext uri="{FF2B5EF4-FFF2-40B4-BE49-F238E27FC236}">
                <a16:creationId xmlns:a16="http://schemas.microsoft.com/office/drawing/2014/main" id="{FCE61D91-EACB-FD63-96FC-8248523C7FF0}"/>
              </a:ext>
            </a:extLst>
          </p:cNvPr>
          <p:cNvSpPr txBox="1"/>
          <p:nvPr/>
        </p:nvSpPr>
        <p:spPr>
          <a:xfrm>
            <a:off x="5670490" y="817630"/>
            <a:ext cx="1872960" cy="6356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lvl="0" indent="-228600" algn="l" rtl="0">
              <a:spcBef>
                <a:spcPts val="0"/>
              </a:spcBef>
              <a:spcAft>
                <a:spcPts val="0"/>
              </a:spcAft>
              <a:buFont typeface="+mj-lt"/>
              <a:buAutoNum type="arabicPeriod"/>
            </a:pPr>
            <a:r>
              <a:rPr lang="id-ID" sz="1200" dirty="0" err="1">
                <a:latin typeface="Fira Sans"/>
                <a:ea typeface="Fira Sans"/>
                <a:cs typeface="Fira Sans"/>
                <a:sym typeface="Fira Sans"/>
              </a:rPr>
              <a:t>Bussiness</a:t>
            </a:r>
            <a:r>
              <a:rPr lang="id-ID" sz="1200" dirty="0">
                <a:latin typeface="Fira Sans"/>
                <a:ea typeface="Fira Sans"/>
                <a:cs typeface="Fira Sans"/>
                <a:sym typeface="Fira Sans"/>
              </a:rPr>
              <a:t> &amp; Data </a:t>
            </a:r>
            <a:r>
              <a:rPr lang="id-ID" sz="1200" dirty="0" err="1">
                <a:latin typeface="Fira Sans"/>
                <a:ea typeface="Fira Sans"/>
                <a:cs typeface="Fira Sans"/>
                <a:sym typeface="Fira Sans"/>
              </a:rPr>
              <a:t>Understanding</a:t>
            </a:r>
            <a:endParaRPr lang="id-ID" sz="1200" dirty="0">
              <a:latin typeface="Fira Sans"/>
              <a:ea typeface="Fira Sans"/>
              <a:cs typeface="Fira Sans"/>
              <a:sym typeface="Fira Sans"/>
            </a:endParaRPr>
          </a:p>
        </p:txBody>
      </p:sp>
      <p:sp>
        <p:nvSpPr>
          <p:cNvPr id="2" name="Google Shape;2364;p27">
            <a:extLst>
              <a:ext uri="{FF2B5EF4-FFF2-40B4-BE49-F238E27FC236}">
                <a16:creationId xmlns:a16="http://schemas.microsoft.com/office/drawing/2014/main" id="{83B1E27F-2EA0-F878-35F0-C98F2DCCF00D}"/>
              </a:ext>
            </a:extLst>
          </p:cNvPr>
          <p:cNvSpPr txBox="1"/>
          <p:nvPr/>
        </p:nvSpPr>
        <p:spPr>
          <a:xfrm>
            <a:off x="7526153" y="911865"/>
            <a:ext cx="1574717" cy="6356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lvl="0" indent="-228600" algn="l" rtl="0">
              <a:spcBef>
                <a:spcPts val="0"/>
              </a:spcBef>
              <a:spcAft>
                <a:spcPts val="0"/>
              </a:spcAft>
              <a:buFont typeface="+mj-lt"/>
              <a:buAutoNum type="arabicPeriod" startAt="2"/>
            </a:pPr>
            <a:r>
              <a:rPr lang="id-ID" sz="1200" dirty="0" err="1">
                <a:latin typeface="Fira Sans"/>
                <a:ea typeface="Fira Sans"/>
                <a:cs typeface="Fira Sans"/>
                <a:sym typeface="Fira Sans"/>
              </a:rPr>
              <a:t>Split</a:t>
            </a:r>
            <a:r>
              <a:rPr lang="id-ID" sz="1200" dirty="0">
                <a:latin typeface="Fira Sans"/>
                <a:ea typeface="Fira Sans"/>
                <a:cs typeface="Fira Sans"/>
                <a:sym typeface="Fira Sans"/>
              </a:rPr>
              <a:t> data (</a:t>
            </a:r>
            <a:r>
              <a:rPr lang="id-ID" sz="1200" dirty="0" err="1">
                <a:latin typeface="Fira Sans"/>
                <a:ea typeface="Fira Sans"/>
                <a:cs typeface="Fira Sans"/>
                <a:sym typeface="Fira Sans"/>
              </a:rPr>
              <a:t>train</a:t>
            </a:r>
            <a:r>
              <a:rPr lang="id-ID" sz="1200" dirty="0">
                <a:latin typeface="Fira Sans"/>
                <a:ea typeface="Fira Sans"/>
                <a:cs typeface="Fira Sans"/>
                <a:sym typeface="Fira Sans"/>
              </a:rPr>
              <a:t> &amp; </a:t>
            </a:r>
            <a:r>
              <a:rPr lang="id-ID" sz="1200" dirty="0" err="1">
                <a:latin typeface="Fira Sans"/>
                <a:ea typeface="Fira Sans"/>
                <a:cs typeface="Fira Sans"/>
                <a:sym typeface="Fira Sans"/>
              </a:rPr>
              <a:t>test</a:t>
            </a:r>
            <a:r>
              <a:rPr lang="id-ID" sz="1200" dirty="0">
                <a:latin typeface="Fira Sans"/>
                <a:ea typeface="Fira Sans"/>
                <a:cs typeface="Fira Sans"/>
                <a:sym typeface="Fira Sans"/>
              </a:rPr>
              <a:t>)</a:t>
            </a:r>
          </a:p>
          <a:p>
            <a:pPr marL="228600" lvl="0" indent="-228600" algn="l" rtl="0">
              <a:spcBef>
                <a:spcPts val="0"/>
              </a:spcBef>
              <a:spcAft>
                <a:spcPts val="0"/>
              </a:spcAft>
              <a:buFont typeface="+mj-lt"/>
              <a:buAutoNum type="arabicPeriod" startAt="2"/>
            </a:pPr>
            <a:r>
              <a:rPr lang="id-ID" sz="1200" dirty="0">
                <a:latin typeface="Fira Sans"/>
                <a:ea typeface="Fira Sans"/>
                <a:cs typeface="Fira Sans"/>
                <a:sym typeface="Fira Sans"/>
              </a:rPr>
              <a:t>EDA</a:t>
            </a:r>
            <a:endParaRPr sz="1200" dirty="0">
              <a:latin typeface="Fira Sans"/>
              <a:ea typeface="Fira Sans"/>
              <a:cs typeface="Fira Sans"/>
              <a:sym typeface="Fira Sans"/>
            </a:endParaRPr>
          </a:p>
        </p:txBody>
      </p:sp>
      <p:sp>
        <p:nvSpPr>
          <p:cNvPr id="3" name="Google Shape;2364;p27">
            <a:extLst>
              <a:ext uri="{FF2B5EF4-FFF2-40B4-BE49-F238E27FC236}">
                <a16:creationId xmlns:a16="http://schemas.microsoft.com/office/drawing/2014/main" id="{400B109D-5FC1-A248-EC11-6D98441EB946}"/>
              </a:ext>
            </a:extLst>
          </p:cNvPr>
          <p:cNvSpPr txBox="1"/>
          <p:nvPr/>
        </p:nvSpPr>
        <p:spPr>
          <a:xfrm>
            <a:off x="5616403" y="2066356"/>
            <a:ext cx="2055705" cy="9479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lvl="0" indent="-228600" algn="l" rtl="0">
              <a:spcBef>
                <a:spcPts val="0"/>
              </a:spcBef>
              <a:spcAft>
                <a:spcPts val="0"/>
              </a:spcAft>
              <a:buAutoNum type="arabicPeriod"/>
            </a:pPr>
            <a:r>
              <a:rPr lang="en-US" sz="1200" dirty="0">
                <a:latin typeface="Fira Sans"/>
                <a:ea typeface="Fira Sans"/>
                <a:cs typeface="Fira Sans"/>
                <a:sym typeface="Fira Sans"/>
              </a:rPr>
              <a:t>Duplicated Data</a:t>
            </a:r>
            <a:r>
              <a:rPr lang="id-ID" sz="1200" dirty="0">
                <a:latin typeface="Fira Sans"/>
                <a:ea typeface="Fira Sans"/>
                <a:cs typeface="Fira Sans"/>
                <a:sym typeface="Fira Sans"/>
              </a:rPr>
              <a:t> </a:t>
            </a:r>
            <a:r>
              <a:rPr lang="id-ID" sz="1200" dirty="0" err="1">
                <a:latin typeface="Fira Sans"/>
                <a:ea typeface="Fira Sans"/>
                <a:cs typeface="Fira Sans"/>
                <a:sym typeface="Fira Sans"/>
              </a:rPr>
              <a:t>Train</a:t>
            </a:r>
            <a:r>
              <a:rPr lang="id-ID" sz="1200" dirty="0">
                <a:latin typeface="Fira Sans"/>
                <a:ea typeface="Fira Sans"/>
                <a:cs typeface="Fira Sans"/>
                <a:sym typeface="Fira Sans"/>
              </a:rPr>
              <a:t> &amp; </a:t>
            </a:r>
            <a:r>
              <a:rPr lang="id-ID" sz="1200" dirty="0" err="1">
                <a:latin typeface="Fira Sans"/>
                <a:ea typeface="Fira Sans"/>
                <a:cs typeface="Fira Sans"/>
                <a:sym typeface="Fira Sans"/>
              </a:rPr>
              <a:t>Test</a:t>
            </a:r>
            <a:r>
              <a:rPr lang="id-ID" sz="1200" dirty="0">
                <a:latin typeface="Fira Sans"/>
                <a:ea typeface="Fira Sans"/>
                <a:cs typeface="Fira Sans"/>
                <a:sym typeface="Fira Sans"/>
              </a:rPr>
              <a:t> (masing-masing)</a:t>
            </a:r>
          </a:p>
          <a:p>
            <a:pPr marL="228600" lvl="0" indent="-228600" algn="l" rtl="0">
              <a:spcBef>
                <a:spcPts val="0"/>
              </a:spcBef>
              <a:spcAft>
                <a:spcPts val="0"/>
              </a:spcAft>
              <a:buAutoNum type="arabicPeriod"/>
            </a:pPr>
            <a:r>
              <a:rPr lang="en-US" sz="1200" dirty="0">
                <a:latin typeface="Fira Sans"/>
                <a:ea typeface="Fira Sans"/>
                <a:cs typeface="Fira Sans"/>
                <a:sym typeface="Fira Sans"/>
              </a:rPr>
              <a:t>Outliers Analysis</a:t>
            </a:r>
            <a:endParaRPr lang="id-ID" sz="1200" dirty="0">
              <a:latin typeface="Fira Sans"/>
              <a:ea typeface="Fira Sans"/>
              <a:cs typeface="Fira Sans"/>
              <a:sym typeface="Fira Sans"/>
            </a:endParaRPr>
          </a:p>
          <a:p>
            <a:pPr marL="228600" lvl="0" indent="-228600" algn="l" rtl="0">
              <a:spcBef>
                <a:spcPts val="0"/>
              </a:spcBef>
              <a:spcAft>
                <a:spcPts val="0"/>
              </a:spcAft>
              <a:buAutoNum type="arabicPeriod"/>
            </a:pPr>
            <a:r>
              <a:rPr lang="en-US" sz="1200" dirty="0">
                <a:latin typeface="Fira Sans"/>
                <a:ea typeface="Fira Sans"/>
                <a:cs typeface="Fira Sans"/>
                <a:sym typeface="Fira Sans"/>
              </a:rPr>
              <a:t>Missing Value Handling</a:t>
            </a:r>
            <a:endParaRPr lang="id-ID" sz="1200" dirty="0">
              <a:latin typeface="Fira Sans"/>
              <a:ea typeface="Fira Sans"/>
              <a:cs typeface="Fira Sans"/>
              <a:sym typeface="Fira Sans"/>
            </a:endParaRPr>
          </a:p>
          <a:p>
            <a:pPr marL="228600" lvl="0" indent="-228600" algn="l" rtl="0">
              <a:spcBef>
                <a:spcPts val="0"/>
              </a:spcBef>
              <a:spcAft>
                <a:spcPts val="0"/>
              </a:spcAft>
              <a:buAutoNum type="arabicPeriod"/>
            </a:pPr>
            <a:r>
              <a:rPr lang="id-ID" sz="1200" dirty="0" err="1">
                <a:latin typeface="Fira Sans"/>
                <a:ea typeface="Fira Sans"/>
                <a:cs typeface="Fira Sans"/>
                <a:sym typeface="Fira Sans"/>
              </a:rPr>
              <a:t>Imputation</a:t>
            </a:r>
            <a:r>
              <a:rPr lang="id-ID" sz="1200" dirty="0">
                <a:latin typeface="Fira Sans"/>
                <a:ea typeface="Fira Sans"/>
                <a:cs typeface="Fira Sans"/>
                <a:sym typeface="Fira Sans"/>
              </a:rPr>
              <a:t> data</a:t>
            </a:r>
          </a:p>
          <a:p>
            <a:pPr marL="228600" indent="-228600">
              <a:buFont typeface="Arial"/>
              <a:buAutoNum type="arabicPeriod"/>
            </a:pPr>
            <a:r>
              <a:rPr lang="en-US" sz="1200" dirty="0">
                <a:latin typeface="Fira Sans"/>
                <a:ea typeface="Fira Sans"/>
                <a:cs typeface="Fira Sans"/>
                <a:sym typeface="Fira Sans"/>
              </a:rPr>
              <a:t>Split into </a:t>
            </a:r>
            <a:r>
              <a:rPr lang="en-US" sz="1200" dirty="0" err="1">
                <a:latin typeface="Fira Sans"/>
                <a:ea typeface="Fira Sans"/>
                <a:cs typeface="Fira Sans"/>
                <a:sym typeface="Fira Sans"/>
              </a:rPr>
              <a:t>Xtrain,ytrain,Xtest,ytest</a:t>
            </a:r>
            <a:endParaRPr lang="id-ID" sz="1200" dirty="0">
              <a:latin typeface="Fira Sans"/>
              <a:ea typeface="Fira Sans"/>
              <a:cs typeface="Fira Sans"/>
              <a:sym typeface="Fira Sans"/>
            </a:endParaRPr>
          </a:p>
          <a:p>
            <a:pPr marL="228600" lvl="0" indent="-228600" algn="l" rtl="0">
              <a:spcBef>
                <a:spcPts val="0"/>
              </a:spcBef>
              <a:spcAft>
                <a:spcPts val="0"/>
              </a:spcAft>
              <a:buAutoNum type="arabicPeriod"/>
            </a:pPr>
            <a:endParaRPr lang="id-ID" sz="1200" dirty="0">
              <a:latin typeface="Fira Sans"/>
              <a:ea typeface="Fira Sans"/>
              <a:cs typeface="Fira Sans"/>
              <a:sym typeface="Fira Sans"/>
            </a:endParaRPr>
          </a:p>
        </p:txBody>
      </p:sp>
      <p:sp>
        <p:nvSpPr>
          <p:cNvPr id="29" name="Google Shape;2364;p27">
            <a:extLst>
              <a:ext uri="{FF2B5EF4-FFF2-40B4-BE49-F238E27FC236}">
                <a16:creationId xmlns:a16="http://schemas.microsoft.com/office/drawing/2014/main" id="{D4532B61-C3B0-1B53-8533-5E85FC2C33FC}"/>
              </a:ext>
            </a:extLst>
          </p:cNvPr>
          <p:cNvSpPr txBox="1"/>
          <p:nvPr/>
        </p:nvSpPr>
        <p:spPr>
          <a:xfrm>
            <a:off x="7520114" y="1749464"/>
            <a:ext cx="1538294" cy="15421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lvl="0" indent="-228600" algn="l" rtl="0">
              <a:spcBef>
                <a:spcPts val="0"/>
              </a:spcBef>
              <a:spcAft>
                <a:spcPts val="0"/>
              </a:spcAft>
              <a:buFont typeface="+mj-lt"/>
              <a:buAutoNum type="arabicPeriod" startAt="6"/>
            </a:pPr>
            <a:r>
              <a:rPr lang="id-ID" sz="1200" dirty="0">
                <a:latin typeface="Fira Sans"/>
                <a:ea typeface="Fira Sans"/>
                <a:cs typeface="Fira Sans"/>
                <a:sym typeface="Fira Sans"/>
              </a:rPr>
              <a:t>Chi-</a:t>
            </a:r>
            <a:r>
              <a:rPr lang="id-ID" sz="1200" dirty="0" err="1">
                <a:latin typeface="Fira Sans"/>
                <a:ea typeface="Fira Sans"/>
                <a:cs typeface="Fira Sans"/>
                <a:sym typeface="Fira Sans"/>
              </a:rPr>
              <a:t>Square</a:t>
            </a:r>
            <a:r>
              <a:rPr lang="id-ID" sz="1200" dirty="0">
                <a:latin typeface="Fira Sans"/>
                <a:ea typeface="Fira Sans"/>
                <a:cs typeface="Fira Sans"/>
                <a:sym typeface="Fira Sans"/>
              </a:rPr>
              <a:t> </a:t>
            </a:r>
            <a:r>
              <a:rPr lang="id-ID" sz="1200" dirty="0" err="1">
                <a:latin typeface="Fira Sans"/>
                <a:ea typeface="Fira Sans"/>
                <a:cs typeface="Fira Sans"/>
                <a:sym typeface="Fira Sans"/>
              </a:rPr>
              <a:t>Test</a:t>
            </a:r>
            <a:endParaRPr lang="id-ID" sz="1200" dirty="0">
              <a:latin typeface="Fira Sans"/>
              <a:ea typeface="Fira Sans"/>
              <a:cs typeface="Fira Sans"/>
              <a:sym typeface="Fira Sans"/>
            </a:endParaRPr>
          </a:p>
          <a:p>
            <a:pPr marL="228600" lvl="0" indent="-228600" algn="l" rtl="0">
              <a:spcBef>
                <a:spcPts val="0"/>
              </a:spcBef>
              <a:spcAft>
                <a:spcPts val="0"/>
              </a:spcAft>
              <a:buFont typeface="+mj-lt"/>
              <a:buAutoNum type="arabicPeriod" startAt="6"/>
            </a:pPr>
            <a:r>
              <a:rPr lang="id-ID" sz="1200" dirty="0" err="1">
                <a:latin typeface="Fira Sans"/>
                <a:ea typeface="Fira Sans"/>
                <a:cs typeface="Fira Sans"/>
                <a:sym typeface="Fira Sans"/>
              </a:rPr>
              <a:t>Encoding</a:t>
            </a:r>
            <a:r>
              <a:rPr lang="id-ID" sz="1200" dirty="0">
                <a:latin typeface="Fira Sans"/>
                <a:ea typeface="Fira Sans"/>
                <a:cs typeface="Fira Sans"/>
                <a:sym typeface="Fira Sans"/>
              </a:rPr>
              <a:t> </a:t>
            </a:r>
            <a:r>
              <a:rPr lang="id-ID" sz="1200" dirty="0" err="1">
                <a:latin typeface="Fira Sans"/>
                <a:ea typeface="Fira Sans"/>
                <a:cs typeface="Fira Sans"/>
                <a:sym typeface="Fira Sans"/>
              </a:rPr>
              <a:t>Preparation</a:t>
            </a:r>
            <a:endParaRPr lang="id-ID" sz="1200" dirty="0">
              <a:latin typeface="Fira Sans"/>
              <a:ea typeface="Fira Sans"/>
              <a:cs typeface="Fira Sans"/>
              <a:sym typeface="Fira Sans"/>
            </a:endParaRPr>
          </a:p>
          <a:p>
            <a:pPr marL="228600" lvl="0" indent="-228600" algn="l" rtl="0">
              <a:spcBef>
                <a:spcPts val="0"/>
              </a:spcBef>
              <a:spcAft>
                <a:spcPts val="0"/>
              </a:spcAft>
              <a:buFont typeface="+mj-lt"/>
              <a:buAutoNum type="arabicPeriod" startAt="6"/>
            </a:pPr>
            <a:r>
              <a:rPr lang="en-US" sz="1200" dirty="0">
                <a:latin typeface="Fira Sans"/>
                <a:ea typeface="Fira Sans"/>
                <a:cs typeface="Fira Sans"/>
                <a:sym typeface="Fira Sans"/>
              </a:rPr>
              <a:t>Split </a:t>
            </a:r>
            <a:r>
              <a:rPr lang="en-US" sz="1200" dirty="0" err="1">
                <a:latin typeface="Fira Sans"/>
                <a:ea typeface="Fira Sans"/>
                <a:cs typeface="Fira Sans"/>
                <a:sym typeface="Fira Sans"/>
              </a:rPr>
              <a:t>Xtrain</a:t>
            </a:r>
            <a:r>
              <a:rPr lang="en-US" sz="1200" dirty="0">
                <a:latin typeface="Fira Sans"/>
                <a:ea typeface="Fira Sans"/>
                <a:cs typeface="Fira Sans"/>
                <a:sym typeface="Fira Sans"/>
              </a:rPr>
              <a:t> and </a:t>
            </a:r>
            <a:r>
              <a:rPr lang="en-US" sz="1200" dirty="0" err="1">
                <a:latin typeface="Fira Sans"/>
                <a:ea typeface="Fira Sans"/>
                <a:cs typeface="Fira Sans"/>
                <a:sym typeface="Fira Sans"/>
              </a:rPr>
              <a:t>Xtest</a:t>
            </a:r>
            <a:r>
              <a:rPr lang="en-US" sz="1200" dirty="0">
                <a:latin typeface="Fira Sans"/>
                <a:ea typeface="Fira Sans"/>
                <a:cs typeface="Fira Sans"/>
                <a:sym typeface="Fira Sans"/>
              </a:rPr>
              <a:t> into</a:t>
            </a:r>
            <a:r>
              <a:rPr lang="id-ID" sz="1200" dirty="0">
                <a:latin typeface="Fira Sans"/>
                <a:ea typeface="Fira Sans"/>
                <a:cs typeface="Fira Sans"/>
                <a:sym typeface="Fira Sans"/>
              </a:rPr>
              <a:t> </a:t>
            </a:r>
            <a:r>
              <a:rPr lang="id-ID" sz="1200" dirty="0" err="1">
                <a:latin typeface="Fira Sans"/>
                <a:ea typeface="Fira Sans"/>
                <a:cs typeface="Fira Sans"/>
                <a:sym typeface="Fira Sans"/>
              </a:rPr>
              <a:t>number</a:t>
            </a:r>
            <a:r>
              <a:rPr lang="id-ID" sz="1200" dirty="0">
                <a:latin typeface="Fira Sans"/>
                <a:ea typeface="Fira Sans"/>
                <a:cs typeface="Fira Sans"/>
                <a:sym typeface="Fira Sans"/>
              </a:rPr>
              <a:t> &amp; </a:t>
            </a:r>
            <a:r>
              <a:rPr lang="id-ID" sz="1200" dirty="0" err="1">
                <a:latin typeface="Fira Sans"/>
                <a:ea typeface="Fira Sans"/>
                <a:cs typeface="Fira Sans"/>
                <a:sym typeface="Fira Sans"/>
              </a:rPr>
              <a:t>categorical</a:t>
            </a:r>
            <a:endParaRPr lang="id-ID" sz="1200" dirty="0">
              <a:latin typeface="Fira Sans"/>
              <a:ea typeface="Fira Sans"/>
              <a:cs typeface="Fira Sans"/>
              <a:sym typeface="Fira Sans"/>
            </a:endParaRPr>
          </a:p>
          <a:p>
            <a:pPr marL="228600" lvl="0" indent="-228600" algn="l" rtl="0">
              <a:spcBef>
                <a:spcPts val="0"/>
              </a:spcBef>
              <a:spcAft>
                <a:spcPts val="0"/>
              </a:spcAft>
              <a:buFont typeface="+mj-lt"/>
              <a:buAutoNum type="arabicPeriod" startAt="6"/>
            </a:pPr>
            <a:r>
              <a:rPr lang="id-ID" sz="1200" dirty="0">
                <a:latin typeface="Fira Sans"/>
                <a:ea typeface="Fira Sans"/>
                <a:cs typeface="Fira Sans"/>
                <a:sym typeface="Fira Sans"/>
              </a:rPr>
              <a:t>Standar </a:t>
            </a:r>
            <a:r>
              <a:rPr lang="id-ID" sz="1200" dirty="0" err="1">
                <a:latin typeface="Fira Sans"/>
                <a:ea typeface="Fira Sans"/>
                <a:cs typeface="Fira Sans"/>
                <a:sym typeface="Fira Sans"/>
              </a:rPr>
              <a:t>Scaller</a:t>
            </a:r>
            <a:endParaRPr lang="id-ID" sz="1200" dirty="0">
              <a:latin typeface="Fira Sans"/>
              <a:ea typeface="Fira Sans"/>
              <a:cs typeface="Fira Sans"/>
              <a:sym typeface="Fira Sans"/>
            </a:endParaRPr>
          </a:p>
          <a:p>
            <a:pPr marL="228600" lvl="0" indent="-228600" algn="l" rtl="0">
              <a:spcBef>
                <a:spcPts val="0"/>
              </a:spcBef>
              <a:spcAft>
                <a:spcPts val="0"/>
              </a:spcAft>
              <a:buFont typeface="+mj-lt"/>
              <a:buAutoNum type="arabicPeriod" startAt="6"/>
            </a:pPr>
            <a:endParaRPr lang="id-ID" sz="1200" dirty="0">
              <a:latin typeface="Fira Sans"/>
              <a:ea typeface="Fira Sans"/>
              <a:cs typeface="Fira Sans"/>
              <a:sym typeface="Fira Sans"/>
            </a:endParaRPr>
          </a:p>
        </p:txBody>
      </p:sp>
      <p:sp>
        <p:nvSpPr>
          <p:cNvPr id="30" name="Google Shape;2364;p27">
            <a:extLst>
              <a:ext uri="{FF2B5EF4-FFF2-40B4-BE49-F238E27FC236}">
                <a16:creationId xmlns:a16="http://schemas.microsoft.com/office/drawing/2014/main" id="{51A1BCEA-EFEA-8E69-9097-7D10AC19EE7C}"/>
              </a:ext>
            </a:extLst>
          </p:cNvPr>
          <p:cNvSpPr txBox="1"/>
          <p:nvPr/>
        </p:nvSpPr>
        <p:spPr>
          <a:xfrm>
            <a:off x="5728948" y="3436595"/>
            <a:ext cx="1909821" cy="366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lvl="0" indent="-228600" algn="l" rtl="0">
              <a:spcBef>
                <a:spcPts val="0"/>
              </a:spcBef>
              <a:spcAft>
                <a:spcPts val="0"/>
              </a:spcAft>
              <a:buFont typeface="+mj-lt"/>
              <a:buAutoNum type="arabicPeriod"/>
            </a:pPr>
            <a:r>
              <a:rPr lang="id-ID" sz="1200" dirty="0" err="1">
                <a:latin typeface="Fira Sans"/>
                <a:ea typeface="Fira Sans"/>
                <a:cs typeface="Fira Sans"/>
                <a:sym typeface="Fira Sans"/>
              </a:rPr>
              <a:t>Logistic</a:t>
            </a:r>
            <a:r>
              <a:rPr lang="id-ID" sz="1200" dirty="0">
                <a:latin typeface="Fira Sans"/>
                <a:ea typeface="Fira Sans"/>
                <a:cs typeface="Fira Sans"/>
                <a:sym typeface="Fira Sans"/>
              </a:rPr>
              <a:t> </a:t>
            </a:r>
            <a:r>
              <a:rPr lang="id-ID" sz="1200" dirty="0" err="1">
                <a:latin typeface="Fira Sans"/>
                <a:ea typeface="Fira Sans"/>
                <a:cs typeface="Fira Sans"/>
                <a:sym typeface="Fira Sans"/>
              </a:rPr>
              <a:t>Regression</a:t>
            </a:r>
            <a:endParaRPr lang="id-ID" sz="1200" dirty="0">
              <a:latin typeface="Fira Sans"/>
              <a:ea typeface="Fira Sans"/>
              <a:cs typeface="Fira Sans"/>
              <a:sym typeface="Fira Sans"/>
            </a:endParaRPr>
          </a:p>
          <a:p>
            <a:pPr marL="228600" lvl="0" indent="-228600" algn="l" rtl="0">
              <a:spcBef>
                <a:spcPts val="0"/>
              </a:spcBef>
              <a:spcAft>
                <a:spcPts val="0"/>
              </a:spcAft>
              <a:buFont typeface="+mj-lt"/>
              <a:buAutoNum type="arabicPeriod"/>
            </a:pPr>
            <a:r>
              <a:rPr lang="id-ID" sz="1200" dirty="0">
                <a:latin typeface="Fira Sans"/>
                <a:ea typeface="Fira Sans"/>
                <a:cs typeface="Fira Sans"/>
                <a:sym typeface="Fira Sans"/>
              </a:rPr>
              <a:t>KNN</a:t>
            </a:r>
          </a:p>
          <a:p>
            <a:pPr marL="228600" lvl="0" indent="-228600" algn="l" rtl="0">
              <a:spcBef>
                <a:spcPts val="0"/>
              </a:spcBef>
              <a:spcAft>
                <a:spcPts val="0"/>
              </a:spcAft>
              <a:buFont typeface="+mj-lt"/>
              <a:buAutoNum type="arabicPeriod"/>
            </a:pPr>
            <a:r>
              <a:rPr lang="id-ID" sz="1200" dirty="0" err="1">
                <a:latin typeface="Fira Sans"/>
                <a:ea typeface="Fira Sans"/>
                <a:cs typeface="Fira Sans"/>
                <a:sym typeface="Fira Sans"/>
              </a:rPr>
              <a:t>Naive</a:t>
            </a:r>
            <a:r>
              <a:rPr lang="id-ID" sz="1200" dirty="0">
                <a:latin typeface="Fira Sans"/>
                <a:ea typeface="Fira Sans"/>
                <a:cs typeface="Fira Sans"/>
                <a:sym typeface="Fira Sans"/>
              </a:rPr>
              <a:t> </a:t>
            </a:r>
            <a:r>
              <a:rPr lang="id-ID" sz="1200" dirty="0" err="1">
                <a:latin typeface="Fira Sans"/>
                <a:ea typeface="Fira Sans"/>
                <a:cs typeface="Fira Sans"/>
                <a:sym typeface="Fira Sans"/>
              </a:rPr>
              <a:t>Bayes</a:t>
            </a:r>
            <a:endParaRPr lang="id-ID" sz="1200" dirty="0">
              <a:latin typeface="Fira Sans"/>
              <a:ea typeface="Fira Sans"/>
              <a:cs typeface="Fira Sans"/>
              <a:sym typeface="Fira Sans"/>
            </a:endParaRPr>
          </a:p>
          <a:p>
            <a:pPr marL="228600" lvl="0" indent="-228600" algn="l" rtl="0">
              <a:spcBef>
                <a:spcPts val="0"/>
              </a:spcBef>
              <a:spcAft>
                <a:spcPts val="0"/>
              </a:spcAft>
              <a:buFont typeface="+mj-lt"/>
              <a:buAutoNum type="arabicPeriod"/>
            </a:pPr>
            <a:r>
              <a:rPr lang="id-ID" sz="1200" dirty="0">
                <a:latin typeface="Fira Sans"/>
                <a:ea typeface="Fira Sans"/>
                <a:cs typeface="Fira Sans"/>
                <a:sym typeface="Fira Sans"/>
              </a:rPr>
              <a:t>SVM</a:t>
            </a:r>
          </a:p>
        </p:txBody>
      </p:sp>
      <p:sp>
        <p:nvSpPr>
          <p:cNvPr id="31" name="Google Shape;2364;p27">
            <a:extLst>
              <a:ext uri="{FF2B5EF4-FFF2-40B4-BE49-F238E27FC236}">
                <a16:creationId xmlns:a16="http://schemas.microsoft.com/office/drawing/2014/main" id="{024F5436-752B-17A8-898E-AB7BCA1798F7}"/>
              </a:ext>
            </a:extLst>
          </p:cNvPr>
          <p:cNvSpPr txBox="1"/>
          <p:nvPr/>
        </p:nvSpPr>
        <p:spPr>
          <a:xfrm>
            <a:off x="7530747" y="3256105"/>
            <a:ext cx="1574717" cy="6356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lvl="0" indent="-228600" algn="l" rtl="0">
              <a:spcBef>
                <a:spcPts val="0"/>
              </a:spcBef>
              <a:spcAft>
                <a:spcPts val="0"/>
              </a:spcAft>
              <a:buFont typeface="+mj-lt"/>
              <a:buAutoNum type="arabicPeriod" startAt="5"/>
            </a:pPr>
            <a:r>
              <a:rPr lang="id-ID" sz="1200" dirty="0" err="1">
                <a:latin typeface="Fira Sans"/>
                <a:ea typeface="Fira Sans"/>
                <a:cs typeface="Fira Sans"/>
                <a:sym typeface="Fira Sans"/>
              </a:rPr>
              <a:t>Decision</a:t>
            </a:r>
            <a:r>
              <a:rPr lang="id-ID" sz="1200" dirty="0">
                <a:latin typeface="Fira Sans"/>
                <a:ea typeface="Fira Sans"/>
                <a:cs typeface="Fira Sans"/>
                <a:sym typeface="Fira Sans"/>
              </a:rPr>
              <a:t> Tree</a:t>
            </a:r>
          </a:p>
          <a:p>
            <a:pPr marL="228600" lvl="0" indent="-228600" algn="l" rtl="0">
              <a:spcBef>
                <a:spcPts val="0"/>
              </a:spcBef>
              <a:spcAft>
                <a:spcPts val="0"/>
              </a:spcAft>
              <a:buFont typeface="+mj-lt"/>
              <a:buAutoNum type="arabicPeriod" startAt="5"/>
            </a:pPr>
            <a:r>
              <a:rPr lang="id-ID" sz="1200" dirty="0" err="1">
                <a:latin typeface="Fira Sans"/>
                <a:ea typeface="Fira Sans"/>
                <a:cs typeface="Fira Sans"/>
                <a:sym typeface="Fira Sans"/>
              </a:rPr>
              <a:t>Random</a:t>
            </a:r>
            <a:r>
              <a:rPr lang="id-ID" sz="1200" dirty="0">
                <a:latin typeface="Fira Sans"/>
                <a:ea typeface="Fira Sans"/>
                <a:cs typeface="Fira Sans"/>
                <a:sym typeface="Fira Sans"/>
              </a:rPr>
              <a:t> </a:t>
            </a:r>
            <a:r>
              <a:rPr lang="id-ID" sz="1200" dirty="0" err="1">
                <a:latin typeface="Fira Sans"/>
                <a:ea typeface="Fira Sans"/>
                <a:cs typeface="Fira Sans"/>
                <a:sym typeface="Fira Sans"/>
              </a:rPr>
              <a:t>Forest</a:t>
            </a:r>
            <a:endParaRPr lang="id-ID" sz="1200" dirty="0">
              <a:latin typeface="Fira Sans"/>
              <a:ea typeface="Fira Sans"/>
              <a:cs typeface="Fira Sans"/>
              <a:sym typeface="Fira Sans"/>
            </a:endParaRPr>
          </a:p>
          <a:p>
            <a:pPr marL="228600" lvl="0" indent="-228600" algn="l" rtl="0">
              <a:spcBef>
                <a:spcPts val="0"/>
              </a:spcBef>
              <a:spcAft>
                <a:spcPts val="0"/>
              </a:spcAft>
              <a:buFont typeface="+mj-lt"/>
              <a:buAutoNum type="arabicPeriod" startAt="5"/>
            </a:pPr>
            <a:r>
              <a:rPr lang="id-ID" sz="1200" dirty="0" err="1">
                <a:latin typeface="Fira Sans"/>
                <a:ea typeface="Fira Sans"/>
                <a:cs typeface="Fira Sans"/>
                <a:sym typeface="Fira Sans"/>
              </a:rPr>
              <a:t>XGBoost</a:t>
            </a:r>
            <a:endParaRPr sz="1200" dirty="0">
              <a:latin typeface="Fira Sans"/>
              <a:ea typeface="Fira Sans"/>
              <a:cs typeface="Fira Sans"/>
              <a:sym typeface="Fira Sans"/>
            </a:endParaRPr>
          </a:p>
        </p:txBody>
      </p:sp>
      <p:sp>
        <p:nvSpPr>
          <p:cNvPr id="38" name="Google Shape;2364;p27">
            <a:extLst>
              <a:ext uri="{FF2B5EF4-FFF2-40B4-BE49-F238E27FC236}">
                <a16:creationId xmlns:a16="http://schemas.microsoft.com/office/drawing/2014/main" id="{AB3B5C93-7042-4E03-6750-8A48E5304643}"/>
              </a:ext>
            </a:extLst>
          </p:cNvPr>
          <p:cNvSpPr txBox="1"/>
          <p:nvPr/>
        </p:nvSpPr>
        <p:spPr>
          <a:xfrm>
            <a:off x="5635163" y="4140742"/>
            <a:ext cx="1872960" cy="6356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lvl="0" indent="-228600" algn="l" rtl="0">
              <a:spcBef>
                <a:spcPts val="0"/>
              </a:spcBef>
              <a:spcAft>
                <a:spcPts val="0"/>
              </a:spcAft>
              <a:buFont typeface="+mj-lt"/>
              <a:buAutoNum type="arabicPeriod"/>
            </a:pPr>
            <a:r>
              <a:rPr lang="id-ID" sz="1200" dirty="0" err="1">
                <a:latin typeface="Fira Sans"/>
                <a:ea typeface="Fira Sans"/>
                <a:cs typeface="Fira Sans"/>
                <a:sym typeface="Fira Sans"/>
              </a:rPr>
              <a:t>Function</a:t>
            </a:r>
            <a:r>
              <a:rPr lang="id-ID" sz="1200" dirty="0">
                <a:latin typeface="Fira Sans"/>
                <a:ea typeface="Fira Sans"/>
                <a:cs typeface="Fira Sans"/>
                <a:sym typeface="Fira Sans"/>
              </a:rPr>
              <a:t> </a:t>
            </a:r>
            <a:r>
              <a:rPr lang="id-ID" sz="1200" dirty="0" err="1">
                <a:latin typeface="Fira Sans"/>
                <a:ea typeface="Fira Sans"/>
                <a:cs typeface="Fira Sans"/>
                <a:sym typeface="Fira Sans"/>
              </a:rPr>
              <a:t>Learning</a:t>
            </a:r>
            <a:r>
              <a:rPr lang="id-ID" sz="1200" dirty="0">
                <a:latin typeface="Fira Sans"/>
                <a:ea typeface="Fira Sans"/>
                <a:cs typeface="Fira Sans"/>
                <a:sym typeface="Fira Sans"/>
              </a:rPr>
              <a:t> </a:t>
            </a:r>
            <a:r>
              <a:rPr lang="id-ID" sz="1200" dirty="0" err="1">
                <a:latin typeface="Fira Sans"/>
                <a:ea typeface="Fira Sans"/>
                <a:cs typeface="Fira Sans"/>
                <a:sym typeface="Fira Sans"/>
              </a:rPr>
              <a:t>Curve</a:t>
            </a:r>
            <a:r>
              <a:rPr lang="id-ID" sz="1200" dirty="0">
                <a:latin typeface="Fira Sans"/>
                <a:ea typeface="Fira Sans"/>
                <a:cs typeface="Fira Sans"/>
                <a:sym typeface="Fira Sans"/>
              </a:rPr>
              <a:t> </a:t>
            </a:r>
            <a:r>
              <a:rPr lang="id-ID" sz="1200" dirty="0" err="1">
                <a:latin typeface="Fira Sans"/>
                <a:ea typeface="Fira Sans"/>
                <a:cs typeface="Fira Sans"/>
                <a:sym typeface="Fira Sans"/>
              </a:rPr>
              <a:t>of</a:t>
            </a:r>
            <a:r>
              <a:rPr lang="id-ID" sz="1200" dirty="0">
                <a:latin typeface="Fira Sans"/>
                <a:ea typeface="Fira Sans"/>
                <a:cs typeface="Fira Sans"/>
                <a:sym typeface="Fira Sans"/>
              </a:rPr>
              <a:t> Model ML</a:t>
            </a:r>
          </a:p>
          <a:p>
            <a:pPr marL="228600" lvl="0" indent="-228600" algn="l" rtl="0">
              <a:spcBef>
                <a:spcPts val="0"/>
              </a:spcBef>
              <a:spcAft>
                <a:spcPts val="0"/>
              </a:spcAft>
              <a:buFont typeface="+mj-lt"/>
              <a:buAutoNum type="arabicPeriod"/>
            </a:pPr>
            <a:r>
              <a:rPr lang="id-ID" sz="1200" dirty="0">
                <a:latin typeface="Fira Sans"/>
                <a:ea typeface="Fira Sans"/>
                <a:cs typeface="Fira Sans"/>
                <a:sym typeface="Fira Sans"/>
              </a:rPr>
              <a:t>Model ML </a:t>
            </a:r>
            <a:r>
              <a:rPr lang="id-ID" sz="1200" dirty="0" err="1">
                <a:latin typeface="Fira Sans"/>
                <a:ea typeface="Fira Sans"/>
                <a:cs typeface="Fira Sans"/>
                <a:sym typeface="Fira Sans"/>
              </a:rPr>
              <a:t>Evaluation</a:t>
            </a:r>
            <a:r>
              <a:rPr lang="id-ID" sz="1200" dirty="0">
                <a:latin typeface="Fira Sans"/>
                <a:ea typeface="Fira Sans"/>
                <a:cs typeface="Fira Sans"/>
                <a:sym typeface="Fira Sans"/>
              </a:rPr>
              <a:t> </a:t>
            </a:r>
            <a:r>
              <a:rPr lang="id-ID" sz="1200" dirty="0" err="1">
                <a:latin typeface="Fira Sans"/>
                <a:ea typeface="Fira Sans"/>
                <a:cs typeface="Fira Sans"/>
                <a:sym typeface="Fira Sans"/>
              </a:rPr>
              <a:t>Function</a:t>
            </a:r>
            <a:endParaRPr lang="id-ID" sz="1200" dirty="0">
              <a:latin typeface="Fira Sans"/>
              <a:ea typeface="Fira Sans"/>
              <a:cs typeface="Fira Sans"/>
              <a:sym typeface="Fira Sans"/>
            </a:endParaRPr>
          </a:p>
        </p:txBody>
      </p:sp>
      <p:sp>
        <p:nvSpPr>
          <p:cNvPr id="39" name="Google Shape;2364;p27">
            <a:extLst>
              <a:ext uri="{FF2B5EF4-FFF2-40B4-BE49-F238E27FC236}">
                <a16:creationId xmlns:a16="http://schemas.microsoft.com/office/drawing/2014/main" id="{903A3EEA-2990-62CA-BDCE-832F9301417C}"/>
              </a:ext>
            </a:extLst>
          </p:cNvPr>
          <p:cNvSpPr txBox="1"/>
          <p:nvPr/>
        </p:nvSpPr>
        <p:spPr>
          <a:xfrm>
            <a:off x="7423260" y="4179279"/>
            <a:ext cx="1676371" cy="6356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lvl="0" indent="-228600" algn="l" rtl="0">
              <a:spcBef>
                <a:spcPts val="0"/>
              </a:spcBef>
              <a:spcAft>
                <a:spcPts val="0"/>
              </a:spcAft>
              <a:buFont typeface="+mj-lt"/>
              <a:buAutoNum type="arabicPeriod" startAt="3"/>
            </a:pPr>
            <a:r>
              <a:rPr lang="en-US" sz="1200" dirty="0">
                <a:latin typeface="Fira Sans"/>
                <a:ea typeface="Fira Sans"/>
                <a:cs typeface="Fira Sans"/>
                <a:sym typeface="Fira Sans"/>
              </a:rPr>
              <a:t>Tuning Model ML with </a:t>
            </a:r>
            <a:r>
              <a:rPr lang="en-US" sz="1200" dirty="0" err="1">
                <a:latin typeface="Fira Sans"/>
                <a:ea typeface="Fira Sans"/>
                <a:cs typeface="Fira Sans"/>
                <a:sym typeface="Fira Sans"/>
              </a:rPr>
              <a:t>GridSearch</a:t>
            </a:r>
            <a:endParaRPr lang="id-ID" sz="1200" dirty="0">
              <a:latin typeface="Fira Sans"/>
              <a:ea typeface="Fira Sans"/>
              <a:cs typeface="Fira Sans"/>
              <a:sym typeface="Fira Sans"/>
            </a:endParaRPr>
          </a:p>
          <a:p>
            <a:pPr marL="228600" indent="-228600">
              <a:buFont typeface="+mj-lt"/>
              <a:buAutoNum type="arabicPeriod" startAt="3"/>
            </a:pPr>
            <a:r>
              <a:rPr lang="en-US" sz="1200" dirty="0">
                <a:latin typeface="Fira Sans"/>
                <a:ea typeface="Fira Sans"/>
                <a:cs typeface="Fira Sans"/>
                <a:sym typeface="Fira Sans"/>
              </a:rPr>
              <a:t>Tuning Model ML with </a:t>
            </a:r>
            <a:r>
              <a:rPr lang="id-ID" sz="1200" dirty="0" err="1">
                <a:latin typeface="Fira Sans"/>
                <a:ea typeface="Fira Sans"/>
                <a:cs typeface="Fira Sans"/>
                <a:sym typeface="Fira Sans"/>
              </a:rPr>
              <a:t>Random</a:t>
            </a:r>
            <a:r>
              <a:rPr lang="en-US" sz="1200" dirty="0">
                <a:latin typeface="Fira Sans"/>
                <a:ea typeface="Fira Sans"/>
                <a:cs typeface="Fira Sans"/>
                <a:sym typeface="Fira Sans"/>
              </a:rPr>
              <a:t>Search</a:t>
            </a:r>
            <a:endParaRPr lang="id-ID" sz="1200" dirty="0">
              <a:latin typeface="Fira Sans"/>
              <a:ea typeface="Fira Sans"/>
              <a:cs typeface="Fira Sans"/>
              <a:sym typeface="Fir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277;p56">
            <a:extLst>
              <a:ext uri="{FF2B5EF4-FFF2-40B4-BE49-F238E27FC236}">
                <a16:creationId xmlns:a16="http://schemas.microsoft.com/office/drawing/2014/main" id="{5B90A76B-E720-A572-624E-ADF40283C128}"/>
              </a:ext>
            </a:extLst>
          </p:cNvPr>
          <p:cNvSpPr/>
          <p:nvPr/>
        </p:nvSpPr>
        <p:spPr>
          <a:xfrm>
            <a:off x="732900" y="100714"/>
            <a:ext cx="8219437" cy="781787"/>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rPr>
              <a:t>Conclusion:</a:t>
            </a:r>
            <a:endParaRPr lang="id-ID" dirty="0">
              <a:solidFill>
                <a:schemeClr val="tx1"/>
              </a:solidFill>
            </a:endParaRPr>
          </a:p>
          <a:p>
            <a:pPr marL="0" lvl="0" indent="0" algn="l" rtl="0">
              <a:spcBef>
                <a:spcPts val="0"/>
              </a:spcBef>
              <a:spcAft>
                <a:spcPts val="0"/>
              </a:spcAft>
              <a:buNone/>
            </a:pPr>
            <a:r>
              <a:rPr lang="en-US" dirty="0">
                <a:solidFill>
                  <a:schemeClr val="tx1"/>
                </a:solidFill>
              </a:rPr>
              <a:t>From the model evaluation results with a fixed learning curve, the best baseline models are logistic regression, naïve bayes, and Support Vector Machine (SVM).</a:t>
            </a:r>
            <a:endParaRPr dirty="0">
              <a:solidFill>
                <a:schemeClr val="tx1"/>
              </a:solidFill>
            </a:endParaRPr>
          </a:p>
        </p:txBody>
      </p:sp>
      <p:sp>
        <p:nvSpPr>
          <p:cNvPr id="3" name="Google Shape;2024;p65">
            <a:extLst>
              <a:ext uri="{FF2B5EF4-FFF2-40B4-BE49-F238E27FC236}">
                <a16:creationId xmlns:a16="http://schemas.microsoft.com/office/drawing/2014/main" id="{63A7BCCC-A1A2-6562-A3FC-BFDD76F513F4}"/>
              </a:ext>
            </a:extLst>
          </p:cNvPr>
          <p:cNvSpPr txBox="1">
            <a:spLocks noGrp="1"/>
          </p:cNvSpPr>
          <p:nvPr>
            <p:ph type="title"/>
          </p:nvPr>
        </p:nvSpPr>
        <p:spPr>
          <a:xfrm>
            <a:off x="732900" y="867689"/>
            <a:ext cx="4264402"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ID" sz="2400" dirty="0"/>
              <a:t>2. Model </a:t>
            </a:r>
            <a:r>
              <a:rPr lang="id-ID" sz="2400" dirty="0" err="1"/>
              <a:t>Evaluation</a:t>
            </a:r>
            <a:endParaRPr sz="2400" dirty="0"/>
          </a:p>
        </p:txBody>
      </p:sp>
      <p:pic>
        <p:nvPicPr>
          <p:cNvPr id="6" name="Gambar 5">
            <a:extLst>
              <a:ext uri="{FF2B5EF4-FFF2-40B4-BE49-F238E27FC236}">
                <a16:creationId xmlns:a16="http://schemas.microsoft.com/office/drawing/2014/main" id="{4977C659-70E4-3920-3437-915376B486DF}"/>
              </a:ext>
            </a:extLst>
          </p:cNvPr>
          <p:cNvPicPr>
            <a:picLocks noChangeAspect="1"/>
          </p:cNvPicPr>
          <p:nvPr/>
        </p:nvPicPr>
        <p:blipFill rotWithShape="1">
          <a:blip r:embed="rId8"/>
          <a:srcRect l="26279" t="43012" r="56047" b="26474"/>
          <a:stretch/>
        </p:blipFill>
        <p:spPr>
          <a:xfrm>
            <a:off x="2626266" y="1391904"/>
            <a:ext cx="1852447" cy="1798096"/>
          </a:xfrm>
          <a:prstGeom prst="rect">
            <a:avLst/>
          </a:prstGeom>
        </p:spPr>
      </p:pic>
      <p:pic>
        <p:nvPicPr>
          <p:cNvPr id="8" name="Gambar 7">
            <a:extLst>
              <a:ext uri="{FF2B5EF4-FFF2-40B4-BE49-F238E27FC236}">
                <a16:creationId xmlns:a16="http://schemas.microsoft.com/office/drawing/2014/main" id="{350E9226-1332-B7D3-6B24-4B6DE9836D1B}"/>
              </a:ext>
            </a:extLst>
          </p:cNvPr>
          <p:cNvPicPr>
            <a:picLocks noChangeAspect="1"/>
          </p:cNvPicPr>
          <p:nvPr/>
        </p:nvPicPr>
        <p:blipFill rotWithShape="1">
          <a:blip r:embed="rId8"/>
          <a:srcRect l="26268" t="73919" r="58259" b="17579"/>
          <a:stretch/>
        </p:blipFill>
        <p:spPr>
          <a:xfrm>
            <a:off x="792490" y="1813335"/>
            <a:ext cx="1651726" cy="615880"/>
          </a:xfrm>
          <a:prstGeom prst="rect">
            <a:avLst/>
          </a:prstGeom>
        </p:spPr>
      </p:pic>
      <p:sp>
        <p:nvSpPr>
          <p:cNvPr id="13" name="Persegi Panjang 12">
            <a:extLst>
              <a:ext uri="{FF2B5EF4-FFF2-40B4-BE49-F238E27FC236}">
                <a16:creationId xmlns:a16="http://schemas.microsoft.com/office/drawing/2014/main" id="{E30BEDEC-F085-6AC3-B7DC-21921885563F}"/>
              </a:ext>
            </a:extLst>
          </p:cNvPr>
          <p:cNvSpPr/>
          <p:nvPr/>
        </p:nvSpPr>
        <p:spPr>
          <a:xfrm>
            <a:off x="792787" y="3247808"/>
            <a:ext cx="3779214" cy="179497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id-ID" dirty="0"/>
          </a:p>
        </p:txBody>
      </p:sp>
      <p:sp>
        <p:nvSpPr>
          <p:cNvPr id="14" name="object 4">
            <a:extLst>
              <a:ext uri="{FF2B5EF4-FFF2-40B4-BE49-F238E27FC236}">
                <a16:creationId xmlns:a16="http://schemas.microsoft.com/office/drawing/2014/main" id="{DF22D3A8-B34F-3A71-4B45-0E4149FBCFB0}"/>
              </a:ext>
            </a:extLst>
          </p:cNvPr>
          <p:cNvSpPr txBox="1"/>
          <p:nvPr/>
        </p:nvSpPr>
        <p:spPr>
          <a:xfrm>
            <a:off x="868800" y="3300194"/>
            <a:ext cx="3609913" cy="1613262"/>
          </a:xfrm>
          <a:prstGeom prst="rect">
            <a:avLst/>
          </a:prstGeom>
        </p:spPr>
        <p:txBody>
          <a:bodyPr vert="horz" wrap="square" lIns="0" tIns="12700" rIns="0" bIns="0" rtlCol="0">
            <a:spAutoFit/>
          </a:bodyPr>
          <a:lstStyle/>
          <a:p>
            <a:pPr marL="12700" marR="5080">
              <a:lnSpc>
                <a:spcPct val="100000"/>
              </a:lnSpc>
              <a:spcBef>
                <a:spcPts val="100"/>
              </a:spcBef>
            </a:pPr>
            <a:r>
              <a:rPr lang="en-US" sz="1100" spc="-10" dirty="0">
                <a:latin typeface="Arial MT"/>
                <a:cs typeface="Arial MT"/>
              </a:rPr>
              <a:t>45 were predicted to deposit but did not actually deposit 38 were predicted not to deposit but actually did </a:t>
            </a:r>
            <a:r>
              <a:rPr lang="en-US" sz="1100" spc="-10" dirty="0" err="1">
                <a:latin typeface="Arial MT"/>
                <a:cs typeface="Arial MT"/>
              </a:rPr>
              <a:t>depositin</a:t>
            </a:r>
            <a:endParaRPr lang="id-ID" sz="1100" spc="-10" dirty="0">
              <a:latin typeface="Arial MT"/>
              <a:cs typeface="Arial MT"/>
            </a:endParaRPr>
          </a:p>
          <a:p>
            <a:pPr marL="12700" marR="5080">
              <a:lnSpc>
                <a:spcPct val="100000"/>
              </a:lnSpc>
              <a:spcBef>
                <a:spcPts val="100"/>
              </a:spcBef>
            </a:pPr>
            <a:endParaRPr lang="id-ID" sz="1100" spc="-10" dirty="0">
              <a:latin typeface="Arial MT"/>
              <a:cs typeface="Arial MT"/>
            </a:endParaRPr>
          </a:p>
          <a:p>
            <a:pPr marL="12700" marR="5080">
              <a:lnSpc>
                <a:spcPct val="100000"/>
              </a:lnSpc>
              <a:spcBef>
                <a:spcPts val="100"/>
              </a:spcBef>
            </a:pPr>
            <a:r>
              <a:rPr lang="en-US" sz="1100" spc="-10" dirty="0">
                <a:latin typeface="Arial MT"/>
                <a:cs typeface="Arial MT"/>
              </a:rPr>
              <a:t>other words,</a:t>
            </a:r>
            <a:endParaRPr lang="id-ID" sz="1100" spc="-10" dirty="0">
              <a:latin typeface="Arial MT"/>
              <a:cs typeface="Arial MT"/>
            </a:endParaRPr>
          </a:p>
          <a:p>
            <a:pPr marL="12700" marR="5080">
              <a:lnSpc>
                <a:spcPct val="100000"/>
              </a:lnSpc>
              <a:spcBef>
                <a:spcPts val="100"/>
              </a:spcBef>
            </a:pPr>
            <a:endParaRPr lang="id-ID" sz="1100" spc="-10" dirty="0">
              <a:latin typeface="Arial MT"/>
              <a:cs typeface="Arial MT"/>
            </a:endParaRPr>
          </a:p>
          <a:p>
            <a:pPr marL="12700" marR="5080">
              <a:lnSpc>
                <a:spcPct val="100000"/>
              </a:lnSpc>
              <a:spcBef>
                <a:spcPts val="100"/>
              </a:spcBef>
            </a:pPr>
            <a:r>
              <a:rPr lang="en-US" sz="1100" spc="-10" dirty="0">
                <a:latin typeface="Arial MT"/>
                <a:cs typeface="Arial MT"/>
              </a:rPr>
              <a:t>true positive/successfully predicted deposit = 235</a:t>
            </a:r>
            <a:r>
              <a:rPr lang="id-ID" sz="1100" spc="-10" dirty="0">
                <a:latin typeface="Arial MT"/>
                <a:cs typeface="Arial MT"/>
              </a:rPr>
              <a:t> </a:t>
            </a:r>
          </a:p>
          <a:p>
            <a:pPr marL="12700" marR="5080">
              <a:lnSpc>
                <a:spcPct val="100000"/>
              </a:lnSpc>
              <a:spcBef>
                <a:spcPts val="100"/>
              </a:spcBef>
            </a:pPr>
            <a:r>
              <a:rPr lang="en-US" sz="1100" spc="-10" dirty="0">
                <a:latin typeface="Arial MT"/>
                <a:cs typeface="Arial MT"/>
              </a:rPr>
              <a:t>true negative/successfully predicted no deposit = 82</a:t>
            </a:r>
            <a:r>
              <a:rPr lang="id-ID" sz="1100" spc="-10" dirty="0">
                <a:latin typeface="Arial MT"/>
                <a:cs typeface="Arial MT"/>
              </a:rPr>
              <a:t> </a:t>
            </a:r>
          </a:p>
          <a:p>
            <a:pPr marL="12700" marR="5080">
              <a:lnSpc>
                <a:spcPct val="100000"/>
              </a:lnSpc>
              <a:spcBef>
                <a:spcPts val="100"/>
              </a:spcBef>
            </a:pPr>
            <a:r>
              <a:rPr lang="en-US" sz="1100" spc="-10" dirty="0">
                <a:latin typeface="Arial MT"/>
                <a:cs typeface="Arial MT"/>
              </a:rPr>
              <a:t>false positives/deposits not successfully predicted = 38</a:t>
            </a:r>
            <a:r>
              <a:rPr lang="id-ID" sz="1100" spc="-10" dirty="0">
                <a:latin typeface="Arial MT"/>
                <a:cs typeface="Arial MT"/>
              </a:rPr>
              <a:t> </a:t>
            </a:r>
            <a:r>
              <a:rPr lang="en-US" sz="1100" spc="-10" dirty="0">
                <a:latin typeface="Arial MT"/>
                <a:cs typeface="Arial MT"/>
              </a:rPr>
              <a:t>false negative/unsuccessfully predicted no deposit = 45</a:t>
            </a:r>
            <a:endParaRPr sz="1100" dirty="0">
              <a:latin typeface="Arial MT"/>
              <a:cs typeface="Arial MT"/>
            </a:endParaRPr>
          </a:p>
        </p:txBody>
      </p:sp>
      <p:sp>
        <p:nvSpPr>
          <p:cNvPr id="15" name="Google Shape;2383;p72">
            <a:extLst>
              <a:ext uri="{FF2B5EF4-FFF2-40B4-BE49-F238E27FC236}">
                <a16:creationId xmlns:a16="http://schemas.microsoft.com/office/drawing/2014/main" id="{1CC48030-ADF2-DA47-15C0-FB4D57AE3A01}"/>
              </a:ext>
            </a:extLst>
          </p:cNvPr>
          <p:cNvSpPr/>
          <p:nvPr/>
        </p:nvSpPr>
        <p:spPr>
          <a:xfrm>
            <a:off x="792787" y="1440389"/>
            <a:ext cx="1569840" cy="245696"/>
          </a:xfrm>
          <a:prstGeom prst="roundRect">
            <a:avLst>
              <a:gd name="adj" fmla="val 229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sz="1050" dirty="0"/>
              <a:t>1. Logistic Regression</a:t>
            </a:r>
          </a:p>
        </p:txBody>
      </p:sp>
      <p:sp>
        <p:nvSpPr>
          <p:cNvPr id="16" name="Google Shape;2383;p72">
            <a:extLst>
              <a:ext uri="{FF2B5EF4-FFF2-40B4-BE49-F238E27FC236}">
                <a16:creationId xmlns:a16="http://schemas.microsoft.com/office/drawing/2014/main" id="{CD6DBA57-C7A4-332D-A0AB-8C3F4A289029}"/>
              </a:ext>
            </a:extLst>
          </p:cNvPr>
          <p:cNvSpPr/>
          <p:nvPr/>
        </p:nvSpPr>
        <p:spPr>
          <a:xfrm>
            <a:off x="5058456" y="1463451"/>
            <a:ext cx="1569840" cy="245696"/>
          </a:xfrm>
          <a:prstGeom prst="roundRect">
            <a:avLst>
              <a:gd name="adj" fmla="val 229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sz="1050" dirty="0"/>
              <a:t>2. Na</a:t>
            </a:r>
            <a:r>
              <a:rPr lang="id-ID" sz="1050" dirty="0"/>
              <a:t>i</a:t>
            </a:r>
            <a:r>
              <a:rPr sz="1050" dirty="0" err="1"/>
              <a:t>ve</a:t>
            </a:r>
            <a:r>
              <a:rPr sz="1050" dirty="0"/>
              <a:t> Bayes</a:t>
            </a:r>
          </a:p>
        </p:txBody>
      </p:sp>
      <p:pic>
        <p:nvPicPr>
          <p:cNvPr id="35" name="Gambar 34">
            <a:extLst>
              <a:ext uri="{FF2B5EF4-FFF2-40B4-BE49-F238E27FC236}">
                <a16:creationId xmlns:a16="http://schemas.microsoft.com/office/drawing/2014/main" id="{325A349B-BDD8-D34D-FF21-7505B0241A1C}"/>
              </a:ext>
            </a:extLst>
          </p:cNvPr>
          <p:cNvPicPr>
            <a:picLocks noChangeAspect="1"/>
          </p:cNvPicPr>
          <p:nvPr/>
        </p:nvPicPr>
        <p:blipFill rotWithShape="1">
          <a:blip r:embed="rId9"/>
          <a:srcRect l="26914" t="30834" r="55429" b="38333"/>
          <a:stretch/>
        </p:blipFill>
        <p:spPr>
          <a:xfrm>
            <a:off x="6795164" y="1298773"/>
            <a:ext cx="1852447" cy="1818710"/>
          </a:xfrm>
          <a:prstGeom prst="rect">
            <a:avLst/>
          </a:prstGeom>
        </p:spPr>
      </p:pic>
      <p:pic>
        <p:nvPicPr>
          <p:cNvPr id="37" name="Gambar 36">
            <a:extLst>
              <a:ext uri="{FF2B5EF4-FFF2-40B4-BE49-F238E27FC236}">
                <a16:creationId xmlns:a16="http://schemas.microsoft.com/office/drawing/2014/main" id="{9B22A397-D5B4-E7C5-7D64-33BA0F9FEDC1}"/>
              </a:ext>
            </a:extLst>
          </p:cNvPr>
          <p:cNvPicPr>
            <a:picLocks noChangeAspect="1"/>
          </p:cNvPicPr>
          <p:nvPr/>
        </p:nvPicPr>
        <p:blipFill rotWithShape="1">
          <a:blip r:embed="rId9"/>
          <a:srcRect l="26493" t="61527" r="57904" b="28852"/>
          <a:stretch/>
        </p:blipFill>
        <p:spPr>
          <a:xfrm>
            <a:off x="5046969" y="1814330"/>
            <a:ext cx="1592814" cy="552195"/>
          </a:xfrm>
          <a:prstGeom prst="rect">
            <a:avLst/>
          </a:prstGeom>
        </p:spPr>
      </p:pic>
      <p:sp>
        <p:nvSpPr>
          <p:cNvPr id="38" name="Persegi Panjang 37">
            <a:extLst>
              <a:ext uri="{FF2B5EF4-FFF2-40B4-BE49-F238E27FC236}">
                <a16:creationId xmlns:a16="http://schemas.microsoft.com/office/drawing/2014/main" id="{F6AEE296-A776-5D50-CEEE-4D368CDBAA72}"/>
              </a:ext>
            </a:extLst>
          </p:cNvPr>
          <p:cNvSpPr/>
          <p:nvPr/>
        </p:nvSpPr>
        <p:spPr>
          <a:xfrm>
            <a:off x="4826303" y="3247808"/>
            <a:ext cx="4046780" cy="179497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id-ID" dirty="0"/>
          </a:p>
        </p:txBody>
      </p:sp>
      <p:sp>
        <p:nvSpPr>
          <p:cNvPr id="41" name="object 4">
            <a:extLst>
              <a:ext uri="{FF2B5EF4-FFF2-40B4-BE49-F238E27FC236}">
                <a16:creationId xmlns:a16="http://schemas.microsoft.com/office/drawing/2014/main" id="{EFB37F9D-F798-D221-7F41-B216217D7C83}"/>
              </a:ext>
            </a:extLst>
          </p:cNvPr>
          <p:cNvSpPr txBox="1"/>
          <p:nvPr/>
        </p:nvSpPr>
        <p:spPr>
          <a:xfrm>
            <a:off x="4910953" y="3285114"/>
            <a:ext cx="3962130" cy="1443985"/>
          </a:xfrm>
          <a:prstGeom prst="rect">
            <a:avLst/>
          </a:prstGeom>
        </p:spPr>
        <p:txBody>
          <a:bodyPr vert="horz" wrap="square" lIns="0" tIns="12700" rIns="0" bIns="0" rtlCol="0">
            <a:spAutoFit/>
          </a:bodyPr>
          <a:lstStyle/>
          <a:p>
            <a:pPr marL="12700" marR="5080">
              <a:lnSpc>
                <a:spcPct val="100000"/>
              </a:lnSpc>
              <a:spcBef>
                <a:spcPts val="100"/>
              </a:spcBef>
            </a:pPr>
            <a:r>
              <a:rPr lang="en-US" sz="1100" spc="-10" dirty="0">
                <a:latin typeface="Arial MT"/>
                <a:cs typeface="Arial MT"/>
              </a:rPr>
              <a:t>54 were predicted to deposit but actually did not deposit as many as 41 were predicted not to deposit but actually did </a:t>
            </a:r>
            <a:r>
              <a:rPr lang="en-US" sz="1100" spc="-10" dirty="0" err="1">
                <a:latin typeface="Arial MT"/>
                <a:cs typeface="Arial MT"/>
              </a:rPr>
              <a:t>depositin</a:t>
            </a:r>
            <a:r>
              <a:rPr lang="en-US" sz="1100" spc="-10" dirty="0">
                <a:latin typeface="Arial MT"/>
                <a:cs typeface="Arial MT"/>
              </a:rPr>
              <a:t> </a:t>
            </a:r>
            <a:endParaRPr lang="id-ID" sz="1100" spc="-10" dirty="0">
              <a:latin typeface="Arial MT"/>
              <a:cs typeface="Arial MT"/>
            </a:endParaRPr>
          </a:p>
          <a:p>
            <a:pPr marL="12700" marR="5080">
              <a:lnSpc>
                <a:spcPct val="100000"/>
              </a:lnSpc>
              <a:spcBef>
                <a:spcPts val="100"/>
              </a:spcBef>
            </a:pPr>
            <a:endParaRPr lang="id-ID" sz="1100" spc="-10" dirty="0">
              <a:latin typeface="Arial MT"/>
              <a:cs typeface="Arial MT"/>
            </a:endParaRPr>
          </a:p>
          <a:p>
            <a:pPr marL="12700" marR="5080">
              <a:lnSpc>
                <a:spcPct val="100000"/>
              </a:lnSpc>
              <a:spcBef>
                <a:spcPts val="100"/>
              </a:spcBef>
            </a:pPr>
            <a:r>
              <a:rPr lang="en-US" sz="1100" spc="-10" dirty="0">
                <a:latin typeface="Arial MT"/>
                <a:cs typeface="Arial MT"/>
              </a:rPr>
              <a:t>other words,</a:t>
            </a:r>
            <a:endParaRPr lang="id-ID" sz="1100" spc="-10" dirty="0">
              <a:latin typeface="Arial MT"/>
              <a:cs typeface="Arial MT"/>
            </a:endParaRPr>
          </a:p>
          <a:p>
            <a:pPr marL="12700" marR="5080">
              <a:lnSpc>
                <a:spcPct val="100000"/>
              </a:lnSpc>
              <a:spcBef>
                <a:spcPts val="100"/>
              </a:spcBef>
            </a:pPr>
            <a:r>
              <a:rPr lang="en-US" sz="1100" spc="-10" dirty="0">
                <a:latin typeface="Arial MT"/>
                <a:cs typeface="Arial MT"/>
              </a:rPr>
              <a:t>true positive/successfully predicted deposit = 232</a:t>
            </a:r>
            <a:endParaRPr lang="id-ID" sz="1100" spc="-10" dirty="0">
              <a:latin typeface="Arial MT"/>
              <a:cs typeface="Arial MT"/>
            </a:endParaRPr>
          </a:p>
          <a:p>
            <a:pPr marL="12700" marR="5080">
              <a:lnSpc>
                <a:spcPct val="100000"/>
              </a:lnSpc>
              <a:spcBef>
                <a:spcPts val="100"/>
              </a:spcBef>
            </a:pPr>
            <a:r>
              <a:rPr lang="en-US" sz="1100" spc="-10" dirty="0">
                <a:latin typeface="Arial MT"/>
                <a:cs typeface="Arial MT"/>
              </a:rPr>
              <a:t>true negative/successfully predicted no deposit = 73</a:t>
            </a:r>
            <a:endParaRPr lang="id-ID" sz="1100" spc="-10" dirty="0">
              <a:latin typeface="Arial MT"/>
              <a:cs typeface="Arial MT"/>
            </a:endParaRPr>
          </a:p>
          <a:p>
            <a:pPr marL="12700" marR="5080">
              <a:lnSpc>
                <a:spcPct val="100000"/>
              </a:lnSpc>
              <a:spcBef>
                <a:spcPts val="100"/>
              </a:spcBef>
            </a:pPr>
            <a:r>
              <a:rPr lang="en-US" sz="1100" spc="-10" dirty="0">
                <a:latin typeface="Arial MT"/>
                <a:cs typeface="Arial MT"/>
              </a:rPr>
              <a:t>false positives/deposits that were not successfully</a:t>
            </a:r>
            <a:r>
              <a:rPr lang="id-ID" sz="1100" spc="-10" dirty="0">
                <a:latin typeface="Arial MT"/>
                <a:cs typeface="Arial MT"/>
              </a:rPr>
              <a:t> </a:t>
            </a:r>
            <a:r>
              <a:rPr lang="en-US" sz="1100" spc="-10" dirty="0">
                <a:latin typeface="Arial MT"/>
                <a:cs typeface="Arial MT"/>
              </a:rPr>
              <a:t>predicted = 41</a:t>
            </a:r>
            <a:endParaRPr lang="id-ID" sz="1100" spc="-10" dirty="0">
              <a:latin typeface="Arial MT"/>
              <a:cs typeface="Arial MT"/>
            </a:endParaRPr>
          </a:p>
          <a:p>
            <a:pPr marL="12700" marR="5080">
              <a:lnSpc>
                <a:spcPct val="100000"/>
              </a:lnSpc>
              <a:spcBef>
                <a:spcPts val="100"/>
              </a:spcBef>
            </a:pPr>
            <a:r>
              <a:rPr lang="en-US" sz="1100" spc="-10" dirty="0">
                <a:latin typeface="Arial MT"/>
                <a:cs typeface="Arial MT"/>
              </a:rPr>
              <a:t>false negative/unsuccessfully predicted no deposit = 54</a:t>
            </a:r>
            <a:endParaRPr sz="1100" dirty="0">
              <a:latin typeface="Arial MT"/>
              <a:cs typeface="Arial MT"/>
            </a:endParaRPr>
          </a:p>
        </p:txBody>
      </p:sp>
    </p:spTree>
    <p:extLst>
      <p:ext uri="{BB962C8B-B14F-4D97-AF65-F5344CB8AC3E}">
        <p14:creationId xmlns:p14="http://schemas.microsoft.com/office/powerpoint/2010/main" val="2229923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Persegi Panjang 12">
            <a:extLst>
              <a:ext uri="{FF2B5EF4-FFF2-40B4-BE49-F238E27FC236}">
                <a16:creationId xmlns:a16="http://schemas.microsoft.com/office/drawing/2014/main" id="{E30BEDEC-F085-6AC3-B7DC-21921885563F}"/>
              </a:ext>
            </a:extLst>
          </p:cNvPr>
          <p:cNvSpPr/>
          <p:nvPr/>
        </p:nvSpPr>
        <p:spPr>
          <a:xfrm>
            <a:off x="4670935" y="543928"/>
            <a:ext cx="4126831" cy="17101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id-ID" dirty="0"/>
          </a:p>
        </p:txBody>
      </p:sp>
      <p:sp>
        <p:nvSpPr>
          <p:cNvPr id="14" name="object 4">
            <a:extLst>
              <a:ext uri="{FF2B5EF4-FFF2-40B4-BE49-F238E27FC236}">
                <a16:creationId xmlns:a16="http://schemas.microsoft.com/office/drawing/2014/main" id="{DF22D3A8-B34F-3A71-4B45-0E4149FBCFB0}"/>
              </a:ext>
            </a:extLst>
          </p:cNvPr>
          <p:cNvSpPr txBox="1"/>
          <p:nvPr/>
        </p:nvSpPr>
        <p:spPr>
          <a:xfrm>
            <a:off x="4731291" y="617383"/>
            <a:ext cx="4220377" cy="1626086"/>
          </a:xfrm>
          <a:prstGeom prst="rect">
            <a:avLst/>
          </a:prstGeom>
        </p:spPr>
        <p:txBody>
          <a:bodyPr vert="horz" wrap="square" lIns="0" tIns="12700" rIns="0" bIns="0" rtlCol="0">
            <a:spAutoFit/>
          </a:bodyPr>
          <a:lstStyle/>
          <a:p>
            <a:pPr marL="12700" marR="5080">
              <a:lnSpc>
                <a:spcPct val="100000"/>
              </a:lnSpc>
              <a:spcBef>
                <a:spcPts val="100"/>
              </a:spcBef>
            </a:pPr>
            <a:r>
              <a:rPr lang="en-US" sz="1100" spc="-10" dirty="0">
                <a:latin typeface="Arial MT"/>
                <a:cs typeface="Arial MT"/>
              </a:rPr>
              <a:t>95 were predicted to deposit but did not actually deposit 9 were predicted not to deposit but actually did </a:t>
            </a:r>
            <a:r>
              <a:rPr lang="en-US" sz="1100" spc="-10" dirty="0" err="1">
                <a:latin typeface="Arial MT"/>
                <a:cs typeface="Arial MT"/>
              </a:rPr>
              <a:t>depositi</a:t>
            </a:r>
            <a:r>
              <a:rPr lang="id-ID" sz="1100" spc="-10" dirty="0">
                <a:latin typeface="Arial MT"/>
                <a:cs typeface="Arial MT"/>
              </a:rPr>
              <a:t>n</a:t>
            </a:r>
          </a:p>
          <a:p>
            <a:pPr marL="12700" marR="5080">
              <a:lnSpc>
                <a:spcPct val="100000"/>
              </a:lnSpc>
              <a:spcBef>
                <a:spcPts val="100"/>
              </a:spcBef>
            </a:pPr>
            <a:endParaRPr lang="id-ID" sz="1100" spc="-10" dirty="0">
              <a:latin typeface="Arial MT"/>
              <a:cs typeface="Arial MT"/>
            </a:endParaRPr>
          </a:p>
          <a:p>
            <a:pPr marL="12700" marR="5080">
              <a:lnSpc>
                <a:spcPct val="100000"/>
              </a:lnSpc>
              <a:spcBef>
                <a:spcPts val="100"/>
              </a:spcBef>
            </a:pPr>
            <a:r>
              <a:rPr lang="en-US" sz="1100" spc="-10" dirty="0">
                <a:latin typeface="Arial MT"/>
                <a:cs typeface="Arial MT"/>
              </a:rPr>
              <a:t>other words,</a:t>
            </a:r>
            <a:endParaRPr lang="id-ID" sz="1100" spc="-10" dirty="0">
              <a:latin typeface="Arial MT"/>
              <a:cs typeface="Arial MT"/>
            </a:endParaRPr>
          </a:p>
          <a:p>
            <a:pPr marL="12700" marR="5080">
              <a:lnSpc>
                <a:spcPct val="100000"/>
              </a:lnSpc>
              <a:spcBef>
                <a:spcPts val="100"/>
              </a:spcBef>
            </a:pPr>
            <a:endParaRPr lang="id-ID" sz="1100" spc="-10" dirty="0">
              <a:latin typeface="Arial MT"/>
              <a:cs typeface="Arial MT"/>
            </a:endParaRPr>
          </a:p>
          <a:p>
            <a:pPr marL="12700" marR="5080">
              <a:lnSpc>
                <a:spcPct val="100000"/>
              </a:lnSpc>
              <a:spcBef>
                <a:spcPts val="100"/>
              </a:spcBef>
            </a:pPr>
            <a:r>
              <a:rPr lang="en-US" sz="1100" spc="-10" dirty="0">
                <a:latin typeface="Arial MT"/>
                <a:cs typeface="Arial MT"/>
              </a:rPr>
              <a:t>true positive/successfully predicted deposit = 264</a:t>
            </a:r>
            <a:endParaRPr lang="id-ID" sz="1100" spc="-10" dirty="0">
              <a:latin typeface="Arial MT"/>
              <a:cs typeface="Arial MT"/>
            </a:endParaRPr>
          </a:p>
          <a:p>
            <a:pPr marL="12700" marR="5080">
              <a:lnSpc>
                <a:spcPct val="100000"/>
              </a:lnSpc>
              <a:spcBef>
                <a:spcPts val="100"/>
              </a:spcBef>
            </a:pPr>
            <a:r>
              <a:rPr lang="en-US" sz="1100" spc="-10" dirty="0">
                <a:latin typeface="Arial MT"/>
                <a:cs typeface="Arial MT"/>
              </a:rPr>
              <a:t>true negative/successfully predicted no deposit = 32</a:t>
            </a:r>
            <a:endParaRPr lang="id-ID" sz="1100" spc="-10" dirty="0">
              <a:latin typeface="Arial MT"/>
              <a:cs typeface="Arial MT"/>
            </a:endParaRPr>
          </a:p>
          <a:p>
            <a:pPr marL="12700" marR="5080">
              <a:lnSpc>
                <a:spcPct val="100000"/>
              </a:lnSpc>
              <a:spcBef>
                <a:spcPts val="100"/>
              </a:spcBef>
            </a:pPr>
            <a:r>
              <a:rPr lang="en-US" sz="1100" spc="-10" dirty="0">
                <a:latin typeface="Arial MT"/>
                <a:cs typeface="Arial MT"/>
              </a:rPr>
              <a:t>false positives/deposits that were not successfully predicted = 9</a:t>
            </a:r>
            <a:endParaRPr lang="id-ID" sz="1100" spc="-10" dirty="0">
              <a:latin typeface="Arial MT"/>
              <a:cs typeface="Arial MT"/>
            </a:endParaRPr>
          </a:p>
          <a:p>
            <a:pPr marL="12700" marR="5080">
              <a:lnSpc>
                <a:spcPct val="100000"/>
              </a:lnSpc>
              <a:spcBef>
                <a:spcPts val="100"/>
              </a:spcBef>
            </a:pPr>
            <a:r>
              <a:rPr lang="en-US" sz="1100" spc="-10" dirty="0">
                <a:latin typeface="Arial MT"/>
                <a:cs typeface="Arial MT"/>
              </a:rPr>
              <a:t>false negative/not deposit that was not successfully predicted = 95</a:t>
            </a:r>
            <a:endParaRPr sz="1100" dirty="0">
              <a:latin typeface="Arial MT"/>
              <a:cs typeface="Arial MT"/>
            </a:endParaRPr>
          </a:p>
        </p:txBody>
      </p:sp>
      <p:sp>
        <p:nvSpPr>
          <p:cNvPr id="15" name="Google Shape;2383;p72">
            <a:extLst>
              <a:ext uri="{FF2B5EF4-FFF2-40B4-BE49-F238E27FC236}">
                <a16:creationId xmlns:a16="http://schemas.microsoft.com/office/drawing/2014/main" id="{1CC48030-ADF2-DA47-15C0-FB4D57AE3A01}"/>
              </a:ext>
            </a:extLst>
          </p:cNvPr>
          <p:cNvSpPr/>
          <p:nvPr/>
        </p:nvSpPr>
        <p:spPr>
          <a:xfrm>
            <a:off x="868800" y="298232"/>
            <a:ext cx="1569840" cy="245696"/>
          </a:xfrm>
          <a:prstGeom prst="roundRect">
            <a:avLst>
              <a:gd name="adj" fmla="val 229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sz="1050" dirty="0"/>
              <a:t>3.  SVM</a:t>
            </a:r>
          </a:p>
        </p:txBody>
      </p:sp>
      <p:pic>
        <p:nvPicPr>
          <p:cNvPr id="45" name="Gambar 44">
            <a:extLst>
              <a:ext uri="{FF2B5EF4-FFF2-40B4-BE49-F238E27FC236}">
                <a16:creationId xmlns:a16="http://schemas.microsoft.com/office/drawing/2014/main" id="{435829F4-AA89-DC1B-61FD-5E6D4A77CE30}"/>
              </a:ext>
            </a:extLst>
          </p:cNvPr>
          <p:cNvPicPr>
            <a:picLocks noChangeAspect="1"/>
          </p:cNvPicPr>
          <p:nvPr/>
        </p:nvPicPr>
        <p:blipFill rotWithShape="1">
          <a:blip r:embed="rId8"/>
          <a:srcRect l="29302" t="36248" r="51021" b="27445"/>
          <a:stretch/>
        </p:blipFill>
        <p:spPr>
          <a:xfrm>
            <a:off x="699627" y="654302"/>
            <a:ext cx="2076419" cy="2154005"/>
          </a:xfrm>
          <a:prstGeom prst="rect">
            <a:avLst/>
          </a:prstGeom>
        </p:spPr>
      </p:pic>
      <p:pic>
        <p:nvPicPr>
          <p:cNvPr id="46" name="Gambar 45">
            <a:extLst>
              <a:ext uri="{FF2B5EF4-FFF2-40B4-BE49-F238E27FC236}">
                <a16:creationId xmlns:a16="http://schemas.microsoft.com/office/drawing/2014/main" id="{F92E78F0-A3E7-B4E3-4102-446E745C9AD6}"/>
              </a:ext>
            </a:extLst>
          </p:cNvPr>
          <p:cNvPicPr>
            <a:picLocks noChangeAspect="1"/>
          </p:cNvPicPr>
          <p:nvPr/>
        </p:nvPicPr>
        <p:blipFill rotWithShape="1">
          <a:blip r:embed="rId8"/>
          <a:srcRect l="28604" t="72325" r="51719" b="17636"/>
          <a:stretch/>
        </p:blipFill>
        <p:spPr>
          <a:xfrm>
            <a:off x="2821116" y="1140963"/>
            <a:ext cx="1799309" cy="516103"/>
          </a:xfrm>
          <a:prstGeom prst="rect">
            <a:avLst/>
          </a:prstGeom>
        </p:spPr>
      </p:pic>
      <p:sp>
        <p:nvSpPr>
          <p:cNvPr id="47" name="Google Shape;2024;p65">
            <a:extLst>
              <a:ext uri="{FF2B5EF4-FFF2-40B4-BE49-F238E27FC236}">
                <a16:creationId xmlns:a16="http://schemas.microsoft.com/office/drawing/2014/main" id="{9CCEDEC3-5996-D526-38F3-8456FC171D51}"/>
              </a:ext>
            </a:extLst>
          </p:cNvPr>
          <p:cNvSpPr txBox="1">
            <a:spLocks noGrp="1"/>
          </p:cNvSpPr>
          <p:nvPr>
            <p:ph type="title"/>
          </p:nvPr>
        </p:nvSpPr>
        <p:spPr>
          <a:xfrm>
            <a:off x="732900" y="2954137"/>
            <a:ext cx="4264402" cy="435914"/>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ID" sz="2000" dirty="0"/>
              <a:t>3. </a:t>
            </a:r>
            <a:r>
              <a:rPr lang="id-ID" sz="2000" dirty="0" err="1"/>
              <a:t>Hyperparamater</a:t>
            </a:r>
            <a:r>
              <a:rPr lang="id-ID" sz="2000" dirty="0"/>
              <a:t> Tuning </a:t>
            </a:r>
            <a:endParaRPr sz="2000" dirty="0"/>
          </a:p>
        </p:txBody>
      </p:sp>
      <p:sp>
        <p:nvSpPr>
          <p:cNvPr id="49" name="Google Shape;1277;p56">
            <a:extLst>
              <a:ext uri="{FF2B5EF4-FFF2-40B4-BE49-F238E27FC236}">
                <a16:creationId xmlns:a16="http://schemas.microsoft.com/office/drawing/2014/main" id="{B388FEF7-0A74-5348-FAEE-6C1F4BEEFA75}"/>
              </a:ext>
            </a:extLst>
          </p:cNvPr>
          <p:cNvSpPr/>
          <p:nvPr/>
        </p:nvSpPr>
        <p:spPr>
          <a:xfrm>
            <a:off x="972984" y="3535881"/>
            <a:ext cx="6416643" cy="388800"/>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id-ID" dirty="0" err="1">
                <a:solidFill>
                  <a:schemeClr val="tx1"/>
                </a:solidFill>
              </a:rPr>
              <a:t>Hyperparameter</a:t>
            </a:r>
            <a:r>
              <a:rPr lang="id-ID" dirty="0">
                <a:solidFill>
                  <a:schemeClr val="tx1"/>
                </a:solidFill>
              </a:rPr>
              <a:t> </a:t>
            </a:r>
            <a:r>
              <a:rPr lang="id-ID" dirty="0" err="1">
                <a:solidFill>
                  <a:schemeClr val="tx1"/>
                </a:solidFill>
              </a:rPr>
              <a:t>tuning</a:t>
            </a:r>
            <a:r>
              <a:rPr lang="id-ID" dirty="0">
                <a:solidFill>
                  <a:schemeClr val="tx1"/>
                </a:solidFill>
              </a:rPr>
              <a:t> </a:t>
            </a:r>
            <a:r>
              <a:rPr lang="id-ID" dirty="0" err="1">
                <a:solidFill>
                  <a:schemeClr val="tx1"/>
                </a:solidFill>
              </a:rPr>
              <a:t>is</a:t>
            </a:r>
            <a:r>
              <a:rPr lang="id-ID" dirty="0">
                <a:solidFill>
                  <a:schemeClr val="tx1"/>
                </a:solidFill>
              </a:rPr>
              <a:t> </a:t>
            </a:r>
            <a:r>
              <a:rPr lang="id-ID" dirty="0" err="1">
                <a:solidFill>
                  <a:schemeClr val="tx1"/>
                </a:solidFill>
              </a:rPr>
              <a:t>done</a:t>
            </a:r>
            <a:r>
              <a:rPr lang="id-ID" dirty="0">
                <a:solidFill>
                  <a:schemeClr val="tx1"/>
                </a:solidFill>
              </a:rPr>
              <a:t> </a:t>
            </a:r>
            <a:r>
              <a:rPr lang="id-ID" dirty="0" err="1">
                <a:solidFill>
                  <a:schemeClr val="tx1"/>
                </a:solidFill>
              </a:rPr>
              <a:t>to</a:t>
            </a:r>
            <a:r>
              <a:rPr lang="id-ID" dirty="0">
                <a:solidFill>
                  <a:schemeClr val="tx1"/>
                </a:solidFill>
              </a:rPr>
              <a:t> </a:t>
            </a:r>
            <a:r>
              <a:rPr lang="id-ID" dirty="0" err="1">
                <a:solidFill>
                  <a:schemeClr val="tx1"/>
                </a:solidFill>
              </a:rPr>
              <a:t>avoid</a:t>
            </a:r>
            <a:r>
              <a:rPr lang="id-ID" dirty="0">
                <a:solidFill>
                  <a:schemeClr val="tx1"/>
                </a:solidFill>
              </a:rPr>
              <a:t> </a:t>
            </a:r>
            <a:r>
              <a:rPr lang="id-ID" dirty="0" err="1">
                <a:solidFill>
                  <a:schemeClr val="tx1"/>
                </a:solidFill>
              </a:rPr>
              <a:t>overfiting</a:t>
            </a:r>
            <a:r>
              <a:rPr lang="id-ID" dirty="0">
                <a:solidFill>
                  <a:schemeClr val="tx1"/>
                </a:solidFill>
              </a:rPr>
              <a:t>.</a:t>
            </a:r>
            <a:endParaRPr dirty="0">
              <a:solidFill>
                <a:schemeClr val="tx1"/>
              </a:solidFill>
            </a:endParaRPr>
          </a:p>
        </p:txBody>
      </p:sp>
      <p:sp>
        <p:nvSpPr>
          <p:cNvPr id="50" name="Google Shape;1277;p56">
            <a:extLst>
              <a:ext uri="{FF2B5EF4-FFF2-40B4-BE49-F238E27FC236}">
                <a16:creationId xmlns:a16="http://schemas.microsoft.com/office/drawing/2014/main" id="{E15783DC-FCC8-C0FF-E09D-C3BE8C3B24D6}"/>
              </a:ext>
            </a:extLst>
          </p:cNvPr>
          <p:cNvSpPr/>
          <p:nvPr/>
        </p:nvSpPr>
        <p:spPr>
          <a:xfrm>
            <a:off x="972984" y="4185514"/>
            <a:ext cx="6631881" cy="645748"/>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rPr>
              <a:t>Hyperparameter tuning was performed on all three models with </a:t>
            </a:r>
            <a:r>
              <a:rPr lang="en-US" dirty="0" err="1">
                <a:solidFill>
                  <a:schemeClr val="tx1"/>
                </a:solidFill>
              </a:rPr>
              <a:t>GridSearch</a:t>
            </a:r>
            <a:r>
              <a:rPr lang="en-US" dirty="0">
                <a:solidFill>
                  <a:schemeClr val="tx1"/>
                </a:solidFill>
              </a:rPr>
              <a:t> and Random Search.</a:t>
            </a:r>
            <a:endParaRPr dirty="0">
              <a:solidFill>
                <a:schemeClr val="tx1"/>
              </a:solidFill>
            </a:endParaRPr>
          </a:p>
        </p:txBody>
      </p:sp>
    </p:spTree>
    <p:extLst>
      <p:ext uri="{BB962C8B-B14F-4D97-AF65-F5344CB8AC3E}">
        <p14:creationId xmlns:p14="http://schemas.microsoft.com/office/powerpoint/2010/main" val="2232781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24;p65">
            <a:extLst>
              <a:ext uri="{FF2B5EF4-FFF2-40B4-BE49-F238E27FC236}">
                <a16:creationId xmlns:a16="http://schemas.microsoft.com/office/drawing/2014/main" id="{9CCEDEC3-5996-D526-38F3-8456FC171D51}"/>
              </a:ext>
            </a:extLst>
          </p:cNvPr>
          <p:cNvSpPr txBox="1">
            <a:spLocks noGrp="1"/>
          </p:cNvSpPr>
          <p:nvPr>
            <p:ph type="title"/>
          </p:nvPr>
        </p:nvSpPr>
        <p:spPr>
          <a:xfrm>
            <a:off x="732900" y="38132"/>
            <a:ext cx="7379742" cy="435914"/>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ID" sz="2000" dirty="0" err="1"/>
              <a:t>Results</a:t>
            </a:r>
            <a:r>
              <a:rPr lang="id-ID" sz="2000" dirty="0"/>
              <a:t> Model After </a:t>
            </a:r>
            <a:r>
              <a:rPr lang="id-ID" sz="2000" dirty="0" err="1"/>
              <a:t>Hyperparamater</a:t>
            </a:r>
            <a:r>
              <a:rPr lang="id-ID" sz="2000" dirty="0"/>
              <a:t> Tuning</a:t>
            </a:r>
            <a:endParaRPr sz="2000" dirty="0"/>
          </a:p>
        </p:txBody>
      </p:sp>
      <p:sp>
        <p:nvSpPr>
          <p:cNvPr id="2" name="Google Shape;2383;p72">
            <a:extLst>
              <a:ext uri="{FF2B5EF4-FFF2-40B4-BE49-F238E27FC236}">
                <a16:creationId xmlns:a16="http://schemas.microsoft.com/office/drawing/2014/main" id="{4778AFBB-FCFD-90FC-6C1C-37A5DB4D220C}"/>
              </a:ext>
            </a:extLst>
          </p:cNvPr>
          <p:cNvSpPr/>
          <p:nvPr/>
        </p:nvSpPr>
        <p:spPr>
          <a:xfrm>
            <a:off x="788846" y="469044"/>
            <a:ext cx="1569840" cy="245696"/>
          </a:xfrm>
          <a:prstGeom prst="roundRect">
            <a:avLst>
              <a:gd name="adj" fmla="val 229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sz="1050" dirty="0"/>
              <a:t>1. Logistic Regression</a:t>
            </a:r>
          </a:p>
        </p:txBody>
      </p:sp>
      <p:pic>
        <p:nvPicPr>
          <p:cNvPr id="7" name="Gambar 6">
            <a:extLst>
              <a:ext uri="{FF2B5EF4-FFF2-40B4-BE49-F238E27FC236}">
                <a16:creationId xmlns:a16="http://schemas.microsoft.com/office/drawing/2014/main" id="{58E0EC63-26AF-6016-185C-891F5550928E}"/>
              </a:ext>
            </a:extLst>
          </p:cNvPr>
          <p:cNvPicPr>
            <a:picLocks noChangeAspect="1"/>
          </p:cNvPicPr>
          <p:nvPr/>
        </p:nvPicPr>
        <p:blipFill rotWithShape="1">
          <a:blip r:embed="rId8"/>
          <a:srcRect l="26346" t="24910" r="45233" b="14056"/>
          <a:stretch/>
        </p:blipFill>
        <p:spPr>
          <a:xfrm>
            <a:off x="788846" y="829558"/>
            <a:ext cx="2587246" cy="3123732"/>
          </a:xfrm>
          <a:prstGeom prst="rect">
            <a:avLst/>
          </a:prstGeom>
        </p:spPr>
      </p:pic>
      <p:pic>
        <p:nvPicPr>
          <p:cNvPr id="9" name="Gambar 8">
            <a:extLst>
              <a:ext uri="{FF2B5EF4-FFF2-40B4-BE49-F238E27FC236}">
                <a16:creationId xmlns:a16="http://schemas.microsoft.com/office/drawing/2014/main" id="{790A1DF2-674F-BE4E-55B9-CCD489DE343B}"/>
              </a:ext>
            </a:extLst>
          </p:cNvPr>
          <p:cNvPicPr>
            <a:picLocks noChangeAspect="1"/>
          </p:cNvPicPr>
          <p:nvPr/>
        </p:nvPicPr>
        <p:blipFill rotWithShape="1">
          <a:blip r:embed="rId9"/>
          <a:srcRect l="25795" t="28516" r="44884" b="9833"/>
          <a:stretch/>
        </p:blipFill>
        <p:spPr>
          <a:xfrm>
            <a:off x="6266514" y="812764"/>
            <a:ext cx="2642498" cy="3123733"/>
          </a:xfrm>
          <a:prstGeom prst="rect">
            <a:avLst/>
          </a:prstGeom>
        </p:spPr>
      </p:pic>
      <p:pic>
        <p:nvPicPr>
          <p:cNvPr id="16" name="Gambar 15">
            <a:extLst>
              <a:ext uri="{FF2B5EF4-FFF2-40B4-BE49-F238E27FC236}">
                <a16:creationId xmlns:a16="http://schemas.microsoft.com/office/drawing/2014/main" id="{CEA77711-60B7-BCC1-F2B2-4B32056A9488}"/>
              </a:ext>
            </a:extLst>
          </p:cNvPr>
          <p:cNvPicPr>
            <a:picLocks noChangeAspect="1"/>
          </p:cNvPicPr>
          <p:nvPr/>
        </p:nvPicPr>
        <p:blipFill rotWithShape="1">
          <a:blip r:embed="rId10"/>
          <a:srcRect l="25985" t="32239" r="45116" b="6499"/>
          <a:stretch/>
        </p:blipFill>
        <p:spPr>
          <a:xfrm>
            <a:off x="3500054" y="829558"/>
            <a:ext cx="2642498" cy="3149448"/>
          </a:xfrm>
          <a:prstGeom prst="rect">
            <a:avLst/>
          </a:prstGeom>
        </p:spPr>
      </p:pic>
      <p:sp>
        <p:nvSpPr>
          <p:cNvPr id="17" name="Google Shape;1277;p56">
            <a:extLst>
              <a:ext uri="{FF2B5EF4-FFF2-40B4-BE49-F238E27FC236}">
                <a16:creationId xmlns:a16="http://schemas.microsoft.com/office/drawing/2014/main" id="{06199369-DA6F-D5B4-290B-83C2BCFC0B25}"/>
              </a:ext>
            </a:extLst>
          </p:cNvPr>
          <p:cNvSpPr/>
          <p:nvPr/>
        </p:nvSpPr>
        <p:spPr>
          <a:xfrm>
            <a:off x="788846" y="4100150"/>
            <a:ext cx="8043254" cy="876821"/>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rPr>
              <a:t>The results of hyperparameter turning succeeded in increasing the term deposit, as seen from before hyperparameter turning for true positive/successfully predicted deposits was 235, after hyperparameter turning using either </a:t>
            </a:r>
            <a:r>
              <a:rPr lang="en-US" dirty="0" err="1">
                <a:solidFill>
                  <a:schemeClr val="tx1"/>
                </a:solidFill>
              </a:rPr>
              <a:t>GridSearch</a:t>
            </a:r>
            <a:r>
              <a:rPr lang="en-US" dirty="0">
                <a:solidFill>
                  <a:schemeClr val="tx1"/>
                </a:solidFill>
              </a:rPr>
              <a:t> or </a:t>
            </a:r>
            <a:r>
              <a:rPr lang="en-US" dirty="0" err="1">
                <a:solidFill>
                  <a:schemeClr val="tx1"/>
                </a:solidFill>
              </a:rPr>
              <a:t>RandomSearch</a:t>
            </a:r>
            <a:r>
              <a:rPr lang="en-US" dirty="0">
                <a:solidFill>
                  <a:schemeClr val="tx1"/>
                </a:solidFill>
              </a:rPr>
              <a:t> increased to 236, and reduced for unsuccessfully predicted values from 38 to 37.</a:t>
            </a:r>
            <a:endParaRPr dirty="0">
              <a:solidFill>
                <a:schemeClr val="tx1"/>
              </a:solidFill>
            </a:endParaRPr>
          </a:p>
        </p:txBody>
      </p:sp>
    </p:spTree>
    <p:extLst>
      <p:ext uri="{BB962C8B-B14F-4D97-AF65-F5344CB8AC3E}">
        <p14:creationId xmlns:p14="http://schemas.microsoft.com/office/powerpoint/2010/main" val="1830245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24;p65">
            <a:extLst>
              <a:ext uri="{FF2B5EF4-FFF2-40B4-BE49-F238E27FC236}">
                <a16:creationId xmlns:a16="http://schemas.microsoft.com/office/drawing/2014/main" id="{9CCEDEC3-5996-D526-38F3-8456FC171D51}"/>
              </a:ext>
            </a:extLst>
          </p:cNvPr>
          <p:cNvSpPr txBox="1">
            <a:spLocks noGrp="1"/>
          </p:cNvSpPr>
          <p:nvPr>
            <p:ph type="title"/>
          </p:nvPr>
        </p:nvSpPr>
        <p:spPr>
          <a:xfrm>
            <a:off x="732900" y="38132"/>
            <a:ext cx="7379742" cy="435914"/>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ID" sz="2000" dirty="0" err="1"/>
              <a:t>Results</a:t>
            </a:r>
            <a:r>
              <a:rPr lang="id-ID" sz="2000" dirty="0"/>
              <a:t> Model After </a:t>
            </a:r>
            <a:r>
              <a:rPr lang="id-ID" sz="2000" dirty="0" err="1"/>
              <a:t>Hyperparamater</a:t>
            </a:r>
            <a:r>
              <a:rPr lang="id-ID" sz="2000" dirty="0"/>
              <a:t> Tuning</a:t>
            </a:r>
            <a:endParaRPr sz="2000" dirty="0"/>
          </a:p>
        </p:txBody>
      </p:sp>
      <p:sp>
        <p:nvSpPr>
          <p:cNvPr id="17" name="Google Shape;1277;p56">
            <a:extLst>
              <a:ext uri="{FF2B5EF4-FFF2-40B4-BE49-F238E27FC236}">
                <a16:creationId xmlns:a16="http://schemas.microsoft.com/office/drawing/2014/main" id="{06199369-DA6F-D5B4-290B-83C2BCFC0B25}"/>
              </a:ext>
            </a:extLst>
          </p:cNvPr>
          <p:cNvSpPr/>
          <p:nvPr/>
        </p:nvSpPr>
        <p:spPr>
          <a:xfrm>
            <a:off x="788846" y="4100150"/>
            <a:ext cx="8043254" cy="876821"/>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rPr>
              <a:t>The result of hyperparameter turning is successful to increase the term deposit, seen from before hyperparameter turning for true positive/successfully predicted deposit is 232, after hyperparameter</a:t>
            </a:r>
            <a:r>
              <a:rPr lang="id-ID" dirty="0">
                <a:solidFill>
                  <a:schemeClr val="tx1"/>
                </a:solidFill>
              </a:rPr>
              <a:t> </a:t>
            </a:r>
            <a:r>
              <a:rPr lang="id-ID" dirty="0" err="1">
                <a:solidFill>
                  <a:schemeClr val="tx1"/>
                </a:solidFill>
              </a:rPr>
              <a:t>tuning</a:t>
            </a:r>
            <a:r>
              <a:rPr lang="en-US" dirty="0">
                <a:solidFill>
                  <a:schemeClr val="tx1"/>
                </a:solidFill>
              </a:rPr>
              <a:t> </a:t>
            </a:r>
            <a:r>
              <a:rPr lang="id-ID" dirty="0" err="1">
                <a:solidFill>
                  <a:schemeClr val="tx1"/>
                </a:solidFill>
              </a:rPr>
              <a:t>with</a:t>
            </a:r>
            <a:r>
              <a:rPr lang="id-ID" dirty="0">
                <a:solidFill>
                  <a:schemeClr val="tx1"/>
                </a:solidFill>
              </a:rPr>
              <a:t> </a:t>
            </a:r>
            <a:r>
              <a:rPr lang="en-US" dirty="0" err="1">
                <a:solidFill>
                  <a:schemeClr val="tx1"/>
                </a:solidFill>
              </a:rPr>
              <a:t>RandomSearch</a:t>
            </a:r>
            <a:r>
              <a:rPr lang="en-US" dirty="0">
                <a:solidFill>
                  <a:schemeClr val="tx1"/>
                </a:solidFill>
              </a:rPr>
              <a:t> has increased to 238, but with </a:t>
            </a:r>
            <a:r>
              <a:rPr lang="en-US" dirty="0" err="1">
                <a:solidFill>
                  <a:schemeClr val="tx1"/>
                </a:solidFill>
              </a:rPr>
              <a:t>GridSearch</a:t>
            </a:r>
            <a:r>
              <a:rPr lang="en-US" dirty="0">
                <a:solidFill>
                  <a:schemeClr val="tx1"/>
                </a:solidFill>
              </a:rPr>
              <a:t> the result is the same, which is still 232. </a:t>
            </a:r>
            <a:endParaRPr dirty="0">
              <a:solidFill>
                <a:schemeClr val="tx1"/>
              </a:solidFill>
            </a:endParaRPr>
          </a:p>
        </p:txBody>
      </p:sp>
      <p:sp>
        <p:nvSpPr>
          <p:cNvPr id="3" name="Google Shape;2383;p72">
            <a:extLst>
              <a:ext uri="{FF2B5EF4-FFF2-40B4-BE49-F238E27FC236}">
                <a16:creationId xmlns:a16="http://schemas.microsoft.com/office/drawing/2014/main" id="{FAB705AA-6366-CC4C-8924-CB801F7BEFB2}"/>
              </a:ext>
            </a:extLst>
          </p:cNvPr>
          <p:cNvSpPr/>
          <p:nvPr/>
        </p:nvSpPr>
        <p:spPr>
          <a:xfrm>
            <a:off x="814048" y="472342"/>
            <a:ext cx="1569840" cy="245696"/>
          </a:xfrm>
          <a:prstGeom prst="roundRect">
            <a:avLst>
              <a:gd name="adj" fmla="val 229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sz="1050" dirty="0"/>
              <a:t>2. Na</a:t>
            </a:r>
            <a:r>
              <a:rPr lang="id-ID" sz="1050" dirty="0"/>
              <a:t>i</a:t>
            </a:r>
            <a:r>
              <a:rPr sz="1050" dirty="0" err="1"/>
              <a:t>ve</a:t>
            </a:r>
            <a:r>
              <a:rPr sz="1050" dirty="0"/>
              <a:t> Bayes</a:t>
            </a:r>
          </a:p>
        </p:txBody>
      </p:sp>
      <p:pic>
        <p:nvPicPr>
          <p:cNvPr id="5" name="Gambar 4">
            <a:extLst>
              <a:ext uri="{FF2B5EF4-FFF2-40B4-BE49-F238E27FC236}">
                <a16:creationId xmlns:a16="http://schemas.microsoft.com/office/drawing/2014/main" id="{57007A8A-76B5-2879-3DA7-F139E89BCD34}"/>
              </a:ext>
            </a:extLst>
          </p:cNvPr>
          <p:cNvPicPr>
            <a:picLocks noChangeAspect="1"/>
          </p:cNvPicPr>
          <p:nvPr/>
        </p:nvPicPr>
        <p:blipFill rotWithShape="1">
          <a:blip r:embed="rId8"/>
          <a:srcRect l="26071" t="29964" r="45031" b="8166"/>
          <a:stretch/>
        </p:blipFill>
        <p:spPr>
          <a:xfrm>
            <a:off x="795575" y="812764"/>
            <a:ext cx="2642498" cy="3180699"/>
          </a:xfrm>
          <a:prstGeom prst="rect">
            <a:avLst/>
          </a:prstGeom>
        </p:spPr>
      </p:pic>
      <p:pic>
        <p:nvPicPr>
          <p:cNvPr id="8" name="Gambar 7">
            <a:extLst>
              <a:ext uri="{FF2B5EF4-FFF2-40B4-BE49-F238E27FC236}">
                <a16:creationId xmlns:a16="http://schemas.microsoft.com/office/drawing/2014/main" id="{8C23EC39-3E34-CFD3-8E00-68125C9AB74F}"/>
              </a:ext>
            </a:extLst>
          </p:cNvPr>
          <p:cNvPicPr>
            <a:picLocks noChangeAspect="1"/>
          </p:cNvPicPr>
          <p:nvPr/>
        </p:nvPicPr>
        <p:blipFill rotWithShape="1">
          <a:blip r:embed="rId9"/>
          <a:srcRect l="26071" t="26449" r="45000" b="11682"/>
          <a:stretch/>
        </p:blipFill>
        <p:spPr>
          <a:xfrm>
            <a:off x="3550966" y="812764"/>
            <a:ext cx="2645312" cy="3180700"/>
          </a:xfrm>
          <a:prstGeom prst="rect">
            <a:avLst/>
          </a:prstGeom>
        </p:spPr>
      </p:pic>
      <p:pic>
        <p:nvPicPr>
          <p:cNvPr id="11" name="Gambar 10">
            <a:extLst>
              <a:ext uri="{FF2B5EF4-FFF2-40B4-BE49-F238E27FC236}">
                <a16:creationId xmlns:a16="http://schemas.microsoft.com/office/drawing/2014/main" id="{3C9EECE8-7A71-50C3-10A7-1D246B531E8A}"/>
              </a:ext>
            </a:extLst>
          </p:cNvPr>
          <p:cNvPicPr>
            <a:picLocks noChangeAspect="1"/>
          </p:cNvPicPr>
          <p:nvPr/>
        </p:nvPicPr>
        <p:blipFill rotWithShape="1">
          <a:blip r:embed="rId10"/>
          <a:srcRect l="26071" t="27276" r="45031" b="10855"/>
          <a:stretch/>
        </p:blipFill>
        <p:spPr>
          <a:xfrm>
            <a:off x="6309171" y="812764"/>
            <a:ext cx="2642498" cy="3180699"/>
          </a:xfrm>
          <a:prstGeom prst="rect">
            <a:avLst/>
          </a:prstGeom>
        </p:spPr>
      </p:pic>
    </p:spTree>
    <p:extLst>
      <p:ext uri="{BB962C8B-B14F-4D97-AF65-F5344CB8AC3E}">
        <p14:creationId xmlns:p14="http://schemas.microsoft.com/office/powerpoint/2010/main" val="546760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24;p65">
            <a:extLst>
              <a:ext uri="{FF2B5EF4-FFF2-40B4-BE49-F238E27FC236}">
                <a16:creationId xmlns:a16="http://schemas.microsoft.com/office/drawing/2014/main" id="{9CCEDEC3-5996-D526-38F3-8456FC171D51}"/>
              </a:ext>
            </a:extLst>
          </p:cNvPr>
          <p:cNvSpPr txBox="1">
            <a:spLocks noGrp="1"/>
          </p:cNvSpPr>
          <p:nvPr>
            <p:ph type="title"/>
          </p:nvPr>
        </p:nvSpPr>
        <p:spPr>
          <a:xfrm>
            <a:off x="732900" y="38132"/>
            <a:ext cx="7379742" cy="435914"/>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ID" sz="2000" dirty="0" err="1"/>
              <a:t>Results</a:t>
            </a:r>
            <a:r>
              <a:rPr lang="id-ID" sz="2000" dirty="0"/>
              <a:t> Model After </a:t>
            </a:r>
            <a:r>
              <a:rPr lang="id-ID" sz="2000" dirty="0" err="1"/>
              <a:t>Hyperparamater</a:t>
            </a:r>
            <a:r>
              <a:rPr lang="id-ID" sz="2000" dirty="0"/>
              <a:t> Tuning</a:t>
            </a:r>
            <a:endParaRPr sz="2000" dirty="0"/>
          </a:p>
        </p:txBody>
      </p:sp>
      <p:sp>
        <p:nvSpPr>
          <p:cNvPr id="17" name="Google Shape;1277;p56">
            <a:extLst>
              <a:ext uri="{FF2B5EF4-FFF2-40B4-BE49-F238E27FC236}">
                <a16:creationId xmlns:a16="http://schemas.microsoft.com/office/drawing/2014/main" id="{06199369-DA6F-D5B4-290B-83C2BCFC0B25}"/>
              </a:ext>
            </a:extLst>
          </p:cNvPr>
          <p:cNvSpPr/>
          <p:nvPr/>
        </p:nvSpPr>
        <p:spPr>
          <a:xfrm>
            <a:off x="788846" y="4100150"/>
            <a:ext cx="8043254" cy="876821"/>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rPr>
              <a:t>The results of hyperparameter turning were not successful in increasing the term deposit, as seen from before hyperparameter tuning for true positive/successfully predicted deposit was 264, after hyperparameter tuning using either </a:t>
            </a:r>
            <a:r>
              <a:rPr lang="en-US" dirty="0" err="1">
                <a:solidFill>
                  <a:schemeClr val="tx1"/>
                </a:solidFill>
              </a:rPr>
              <a:t>GridSearch</a:t>
            </a:r>
            <a:r>
              <a:rPr lang="en-US" dirty="0">
                <a:solidFill>
                  <a:schemeClr val="tx1"/>
                </a:solidFill>
              </a:rPr>
              <a:t> or </a:t>
            </a:r>
            <a:r>
              <a:rPr lang="en-US" dirty="0" err="1">
                <a:solidFill>
                  <a:schemeClr val="tx1"/>
                </a:solidFill>
              </a:rPr>
              <a:t>RandomSearch</a:t>
            </a:r>
            <a:r>
              <a:rPr lang="en-US" dirty="0">
                <a:solidFill>
                  <a:schemeClr val="tx1"/>
                </a:solidFill>
              </a:rPr>
              <a:t> decreased to 232.</a:t>
            </a:r>
            <a:endParaRPr dirty="0">
              <a:solidFill>
                <a:schemeClr val="tx1"/>
              </a:solidFill>
            </a:endParaRPr>
          </a:p>
        </p:txBody>
      </p:sp>
      <p:sp>
        <p:nvSpPr>
          <p:cNvPr id="2" name="Google Shape;2383;p72">
            <a:extLst>
              <a:ext uri="{FF2B5EF4-FFF2-40B4-BE49-F238E27FC236}">
                <a16:creationId xmlns:a16="http://schemas.microsoft.com/office/drawing/2014/main" id="{2F39EF1A-3C32-3CE7-DD1A-FD8B2DDDABEC}"/>
              </a:ext>
            </a:extLst>
          </p:cNvPr>
          <p:cNvSpPr/>
          <p:nvPr/>
        </p:nvSpPr>
        <p:spPr>
          <a:xfrm>
            <a:off x="795575" y="466145"/>
            <a:ext cx="1569840" cy="245696"/>
          </a:xfrm>
          <a:prstGeom prst="roundRect">
            <a:avLst>
              <a:gd name="adj" fmla="val 229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sz="1050" dirty="0"/>
              <a:t>3.  SVM</a:t>
            </a:r>
          </a:p>
        </p:txBody>
      </p:sp>
      <p:pic>
        <p:nvPicPr>
          <p:cNvPr id="6" name="Gambar 5">
            <a:extLst>
              <a:ext uri="{FF2B5EF4-FFF2-40B4-BE49-F238E27FC236}">
                <a16:creationId xmlns:a16="http://schemas.microsoft.com/office/drawing/2014/main" id="{C79C6C42-9423-9B3B-88AA-8316F03C8298}"/>
              </a:ext>
            </a:extLst>
          </p:cNvPr>
          <p:cNvPicPr>
            <a:picLocks noChangeAspect="1"/>
          </p:cNvPicPr>
          <p:nvPr/>
        </p:nvPicPr>
        <p:blipFill rotWithShape="1">
          <a:blip r:embed="rId8"/>
          <a:srcRect l="25869" t="30378" r="45233" b="8549"/>
          <a:stretch/>
        </p:blipFill>
        <p:spPr>
          <a:xfrm>
            <a:off x="771733" y="853660"/>
            <a:ext cx="2642498" cy="3139803"/>
          </a:xfrm>
          <a:prstGeom prst="rect">
            <a:avLst/>
          </a:prstGeom>
        </p:spPr>
      </p:pic>
      <p:pic>
        <p:nvPicPr>
          <p:cNvPr id="16" name="Gambar 15">
            <a:extLst>
              <a:ext uri="{FF2B5EF4-FFF2-40B4-BE49-F238E27FC236}">
                <a16:creationId xmlns:a16="http://schemas.microsoft.com/office/drawing/2014/main" id="{BF5C8925-2D7E-39B8-4F45-06B41DEF2198}"/>
              </a:ext>
            </a:extLst>
          </p:cNvPr>
          <p:cNvPicPr>
            <a:picLocks noChangeAspect="1"/>
          </p:cNvPicPr>
          <p:nvPr/>
        </p:nvPicPr>
        <p:blipFill rotWithShape="1">
          <a:blip r:embed="rId9"/>
          <a:srcRect l="26101" t="29551" r="45000" b="9376"/>
          <a:stretch/>
        </p:blipFill>
        <p:spPr>
          <a:xfrm>
            <a:off x="3558407" y="853661"/>
            <a:ext cx="2642498" cy="3139802"/>
          </a:xfrm>
          <a:prstGeom prst="rect">
            <a:avLst/>
          </a:prstGeom>
        </p:spPr>
      </p:pic>
      <p:pic>
        <p:nvPicPr>
          <p:cNvPr id="19" name="Gambar 18">
            <a:extLst>
              <a:ext uri="{FF2B5EF4-FFF2-40B4-BE49-F238E27FC236}">
                <a16:creationId xmlns:a16="http://schemas.microsoft.com/office/drawing/2014/main" id="{D8F39FF6-5462-1405-0D1C-93FAC5CB57FC}"/>
              </a:ext>
            </a:extLst>
          </p:cNvPr>
          <p:cNvPicPr>
            <a:picLocks noChangeAspect="1"/>
          </p:cNvPicPr>
          <p:nvPr/>
        </p:nvPicPr>
        <p:blipFill rotWithShape="1">
          <a:blip r:embed="rId10"/>
          <a:srcRect l="25869" t="32239" r="45233" b="6499"/>
          <a:stretch/>
        </p:blipFill>
        <p:spPr>
          <a:xfrm>
            <a:off x="6321508" y="848837"/>
            <a:ext cx="2642498" cy="3149448"/>
          </a:xfrm>
          <a:prstGeom prst="rect">
            <a:avLst/>
          </a:prstGeom>
        </p:spPr>
      </p:pic>
    </p:spTree>
    <p:extLst>
      <p:ext uri="{BB962C8B-B14F-4D97-AF65-F5344CB8AC3E}">
        <p14:creationId xmlns:p14="http://schemas.microsoft.com/office/powerpoint/2010/main" val="3440482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24;p65">
            <a:extLst>
              <a:ext uri="{FF2B5EF4-FFF2-40B4-BE49-F238E27FC236}">
                <a16:creationId xmlns:a16="http://schemas.microsoft.com/office/drawing/2014/main" id="{9CCEDEC3-5996-D526-38F3-8456FC171D51}"/>
              </a:ext>
            </a:extLst>
          </p:cNvPr>
          <p:cNvSpPr txBox="1">
            <a:spLocks noGrp="1"/>
          </p:cNvSpPr>
          <p:nvPr>
            <p:ph type="title"/>
          </p:nvPr>
        </p:nvSpPr>
        <p:spPr>
          <a:xfrm>
            <a:off x="828593" y="203123"/>
            <a:ext cx="4264402" cy="435914"/>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ID" sz="2000" dirty="0"/>
              <a:t>4. </a:t>
            </a:r>
            <a:r>
              <a:rPr lang="id-ID" sz="2000" dirty="0" err="1"/>
              <a:t>Feature</a:t>
            </a:r>
            <a:r>
              <a:rPr lang="id-ID" sz="2000" dirty="0"/>
              <a:t> </a:t>
            </a:r>
            <a:r>
              <a:rPr lang="id-ID" sz="2000" dirty="0" err="1"/>
              <a:t>Importance</a:t>
            </a:r>
            <a:r>
              <a:rPr lang="id-ID" sz="2000" dirty="0"/>
              <a:t> </a:t>
            </a:r>
            <a:r>
              <a:rPr lang="id-ID" sz="2000" dirty="0" err="1"/>
              <a:t>using</a:t>
            </a:r>
            <a:r>
              <a:rPr lang="id-ID" sz="2000" dirty="0"/>
              <a:t> </a:t>
            </a:r>
            <a:r>
              <a:rPr lang="id-ID" sz="2000" dirty="0" err="1"/>
              <a:t>Dalex</a:t>
            </a:r>
            <a:endParaRPr lang="id-ID" sz="2000" dirty="0"/>
          </a:p>
        </p:txBody>
      </p:sp>
      <p:pic>
        <p:nvPicPr>
          <p:cNvPr id="3" name="Gambar 2">
            <a:extLst>
              <a:ext uri="{FF2B5EF4-FFF2-40B4-BE49-F238E27FC236}">
                <a16:creationId xmlns:a16="http://schemas.microsoft.com/office/drawing/2014/main" id="{9F16A582-2DD7-4752-180D-56B672BCDA45}"/>
              </a:ext>
            </a:extLst>
          </p:cNvPr>
          <p:cNvPicPr>
            <a:picLocks noChangeAspect="1"/>
          </p:cNvPicPr>
          <p:nvPr/>
        </p:nvPicPr>
        <p:blipFill rotWithShape="1">
          <a:blip r:embed="rId8"/>
          <a:srcRect l="27093" t="36871" r="6162" b="20859"/>
          <a:stretch/>
        </p:blipFill>
        <p:spPr>
          <a:xfrm>
            <a:off x="828592" y="667189"/>
            <a:ext cx="7915361" cy="2818358"/>
          </a:xfrm>
          <a:prstGeom prst="rect">
            <a:avLst/>
          </a:prstGeom>
        </p:spPr>
      </p:pic>
      <p:sp>
        <p:nvSpPr>
          <p:cNvPr id="4" name="Google Shape;1277;p56">
            <a:extLst>
              <a:ext uri="{FF2B5EF4-FFF2-40B4-BE49-F238E27FC236}">
                <a16:creationId xmlns:a16="http://schemas.microsoft.com/office/drawing/2014/main" id="{DE25DA57-7B3C-C073-8465-0C183D43BA07}"/>
              </a:ext>
            </a:extLst>
          </p:cNvPr>
          <p:cNvSpPr/>
          <p:nvPr/>
        </p:nvSpPr>
        <p:spPr>
          <a:xfrm>
            <a:off x="782720" y="3604436"/>
            <a:ext cx="7961233" cy="1424655"/>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rPr>
              <a:t>The results of</a:t>
            </a:r>
            <a:r>
              <a:rPr lang="id-ID" sz="1200" dirty="0">
                <a:solidFill>
                  <a:schemeClr val="tx1"/>
                </a:solidFill>
              </a:rPr>
              <a:t> </a:t>
            </a:r>
            <a:r>
              <a:rPr lang="id-ID" sz="1200" dirty="0" err="1">
                <a:solidFill>
                  <a:schemeClr val="tx1"/>
                </a:solidFill>
              </a:rPr>
              <a:t>feature</a:t>
            </a:r>
            <a:r>
              <a:rPr lang="id-ID" sz="1200" dirty="0">
                <a:solidFill>
                  <a:schemeClr val="tx1"/>
                </a:solidFill>
              </a:rPr>
              <a:t> </a:t>
            </a:r>
            <a:r>
              <a:rPr lang="id-ID" sz="1200" dirty="0" err="1">
                <a:solidFill>
                  <a:schemeClr val="tx1"/>
                </a:solidFill>
              </a:rPr>
              <a:t>importance</a:t>
            </a:r>
            <a:r>
              <a:rPr lang="id-ID" sz="1200" dirty="0">
                <a:solidFill>
                  <a:schemeClr val="tx1"/>
                </a:solidFill>
              </a:rPr>
              <a:t> </a:t>
            </a:r>
            <a:r>
              <a:rPr lang="id-ID" sz="1200" dirty="0" err="1">
                <a:solidFill>
                  <a:schemeClr val="tx1"/>
                </a:solidFill>
              </a:rPr>
              <a:t>using</a:t>
            </a:r>
            <a:r>
              <a:rPr lang="id-ID" sz="1200" dirty="0">
                <a:solidFill>
                  <a:schemeClr val="tx1"/>
                </a:solidFill>
              </a:rPr>
              <a:t> </a:t>
            </a:r>
            <a:r>
              <a:rPr lang="id-ID" sz="1200" dirty="0" err="1">
                <a:solidFill>
                  <a:schemeClr val="tx1"/>
                </a:solidFill>
              </a:rPr>
              <a:t>dalex</a:t>
            </a:r>
            <a:r>
              <a:rPr lang="id-ID" sz="1200" dirty="0">
                <a:solidFill>
                  <a:schemeClr val="tx1"/>
                </a:solidFill>
              </a:rPr>
              <a:t> </a:t>
            </a:r>
            <a:r>
              <a:rPr lang="id-ID" sz="1200" dirty="0" err="1">
                <a:solidFill>
                  <a:schemeClr val="tx1"/>
                </a:solidFill>
              </a:rPr>
              <a:t>is</a:t>
            </a:r>
            <a:r>
              <a:rPr lang="id-ID" sz="1200" dirty="0">
                <a:solidFill>
                  <a:schemeClr val="tx1"/>
                </a:solidFill>
              </a:rPr>
              <a:t> t</a:t>
            </a:r>
            <a:r>
              <a:rPr lang="en-US" sz="1200" dirty="0">
                <a:solidFill>
                  <a:schemeClr val="tx1"/>
                </a:solidFill>
              </a:rPr>
              <a:t>he most influential feature to make someone term deposit or not is first </a:t>
            </a:r>
            <a:r>
              <a:rPr lang="en-US" sz="1200" dirty="0" err="1">
                <a:solidFill>
                  <a:schemeClr val="tx1"/>
                </a:solidFill>
              </a:rPr>
              <a:t>poutcome</a:t>
            </a:r>
            <a:r>
              <a:rPr lang="en-US" sz="1200" dirty="0">
                <a:solidFill>
                  <a:schemeClr val="tx1"/>
                </a:solidFill>
              </a:rPr>
              <a:t>, then duration and housing. </a:t>
            </a:r>
            <a:r>
              <a:rPr lang="en-US" sz="1200" dirty="0" err="1">
                <a:solidFill>
                  <a:schemeClr val="tx1"/>
                </a:solidFill>
              </a:rPr>
              <a:t>poutcome</a:t>
            </a:r>
            <a:r>
              <a:rPr lang="en-US" sz="1200" dirty="0">
                <a:solidFill>
                  <a:schemeClr val="tx1"/>
                </a:solidFill>
              </a:rPr>
              <a:t> is the result of the previous marketing campaign, meaning that the thing to pay attention to here is to improve the</a:t>
            </a:r>
            <a:r>
              <a:rPr lang="id-ID" sz="1200" dirty="0">
                <a:solidFill>
                  <a:schemeClr val="tx1"/>
                </a:solidFill>
              </a:rPr>
              <a:t> </a:t>
            </a:r>
            <a:r>
              <a:rPr lang="id-ID" sz="1200" dirty="0" err="1">
                <a:solidFill>
                  <a:schemeClr val="tx1"/>
                </a:solidFill>
              </a:rPr>
              <a:t>marketing</a:t>
            </a:r>
            <a:r>
              <a:rPr lang="en-US" sz="1200" dirty="0">
                <a:solidFill>
                  <a:schemeClr val="tx1"/>
                </a:solidFill>
              </a:rPr>
              <a:t> campaign. The second influential feature is duration, duration is the duration of the last contact in seconds. When doing a telephone campaign, the duration should not be too long and do not focus too much on customers who need a lot of calls because the possibility of becoming a depositor is reduced. The third feature is housing. Housing is a customer having a housing loan. Customers who have housing are less likely to t</a:t>
            </a:r>
            <a:r>
              <a:rPr lang="id-ID" sz="1200" dirty="0" err="1">
                <a:solidFill>
                  <a:schemeClr val="tx1"/>
                </a:solidFill>
              </a:rPr>
              <a:t>erm</a:t>
            </a:r>
            <a:r>
              <a:rPr lang="en-US" sz="1200" dirty="0">
                <a:solidFill>
                  <a:schemeClr val="tx1"/>
                </a:solidFill>
              </a:rPr>
              <a:t> a deposit.</a:t>
            </a:r>
            <a:endParaRPr sz="1200" dirty="0">
              <a:solidFill>
                <a:schemeClr val="tx1"/>
              </a:solidFill>
            </a:endParaRPr>
          </a:p>
        </p:txBody>
      </p:sp>
    </p:spTree>
    <p:extLst>
      <p:ext uri="{BB962C8B-B14F-4D97-AF65-F5344CB8AC3E}">
        <p14:creationId xmlns:p14="http://schemas.microsoft.com/office/powerpoint/2010/main" val="1606652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24;p65">
            <a:extLst>
              <a:ext uri="{FF2B5EF4-FFF2-40B4-BE49-F238E27FC236}">
                <a16:creationId xmlns:a16="http://schemas.microsoft.com/office/drawing/2014/main" id="{9CCEDEC3-5996-D526-38F3-8456FC171D51}"/>
              </a:ext>
            </a:extLst>
          </p:cNvPr>
          <p:cNvSpPr txBox="1">
            <a:spLocks noGrp="1"/>
          </p:cNvSpPr>
          <p:nvPr>
            <p:ph type="title"/>
          </p:nvPr>
        </p:nvSpPr>
        <p:spPr>
          <a:xfrm>
            <a:off x="732900" y="197543"/>
            <a:ext cx="6858747" cy="435914"/>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ID" sz="2000" dirty="0"/>
              <a:t>P</a:t>
            </a:r>
            <a:r>
              <a:rPr lang="en-US" sz="2000" dirty="0" err="1"/>
              <a:t>artial</a:t>
            </a:r>
            <a:r>
              <a:rPr lang="en-US" sz="2000" dirty="0"/>
              <a:t> dependence plot of </a:t>
            </a:r>
            <a:r>
              <a:rPr lang="en-US" sz="2000" dirty="0" err="1"/>
              <a:t>LogReg</a:t>
            </a:r>
            <a:r>
              <a:rPr lang="en-US" sz="2000" dirty="0"/>
              <a:t> model</a:t>
            </a:r>
            <a:r>
              <a:rPr lang="id-ID" sz="2000" dirty="0"/>
              <a:t> </a:t>
            </a:r>
            <a:r>
              <a:rPr lang="id-ID" sz="2000" dirty="0" err="1"/>
              <a:t>for</a:t>
            </a:r>
            <a:r>
              <a:rPr lang="id-ID" sz="2000" dirty="0"/>
              <a:t> </a:t>
            </a:r>
            <a:r>
              <a:rPr lang="id-ID" sz="2000" dirty="0" err="1"/>
              <a:t>each</a:t>
            </a:r>
            <a:r>
              <a:rPr lang="id-ID" sz="2000" dirty="0"/>
              <a:t> </a:t>
            </a:r>
            <a:r>
              <a:rPr lang="id-ID" sz="2000" dirty="0" err="1"/>
              <a:t>feature</a:t>
            </a:r>
            <a:endParaRPr lang="id-ID" sz="2000" dirty="0"/>
          </a:p>
        </p:txBody>
      </p:sp>
      <p:sp>
        <p:nvSpPr>
          <p:cNvPr id="4" name="Google Shape;1277;p56">
            <a:extLst>
              <a:ext uri="{FF2B5EF4-FFF2-40B4-BE49-F238E27FC236}">
                <a16:creationId xmlns:a16="http://schemas.microsoft.com/office/drawing/2014/main" id="{DE25DA57-7B3C-C073-8465-0C183D43BA07}"/>
              </a:ext>
            </a:extLst>
          </p:cNvPr>
          <p:cNvSpPr/>
          <p:nvPr/>
        </p:nvSpPr>
        <p:spPr>
          <a:xfrm>
            <a:off x="6523345" y="703977"/>
            <a:ext cx="2446275" cy="2048898"/>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200" dirty="0">
                <a:solidFill>
                  <a:schemeClr val="tx1"/>
                </a:solidFill>
              </a:rPr>
              <a:t>In the balance feature, the curve is increasing, meaning that the potential for term </a:t>
            </a:r>
            <a:r>
              <a:rPr lang="en-US" sz="1200" dirty="0" err="1">
                <a:solidFill>
                  <a:schemeClr val="tx1"/>
                </a:solidFill>
              </a:rPr>
              <a:t>desposit</a:t>
            </a:r>
            <a:r>
              <a:rPr lang="en-US" sz="1200" dirty="0">
                <a:solidFill>
                  <a:schemeClr val="tx1"/>
                </a:solidFill>
              </a:rPr>
              <a:t> customers is getting higher.</a:t>
            </a:r>
            <a:endParaRPr lang="id-ID" sz="1200" dirty="0">
              <a:solidFill>
                <a:schemeClr val="tx1"/>
              </a:solidFill>
            </a:endParaRPr>
          </a:p>
          <a:p>
            <a:pPr marL="171450" lvl="0" indent="-171450" algn="l" rtl="0">
              <a:spcBef>
                <a:spcPts val="0"/>
              </a:spcBef>
              <a:spcAft>
                <a:spcPts val="0"/>
              </a:spcAft>
              <a:buFont typeface="Arial" panose="020B0604020202020204" pitchFamily="34" charset="0"/>
              <a:buChar char="•"/>
            </a:pPr>
            <a:r>
              <a:rPr lang="en-US" sz="1200" dirty="0">
                <a:solidFill>
                  <a:schemeClr val="tx1"/>
                </a:solidFill>
              </a:rPr>
              <a:t>In feature duration, the curve is increasing, meaning that the potential for term deposit customers is getting higher.</a:t>
            </a:r>
            <a:endParaRPr sz="1200" dirty="0">
              <a:solidFill>
                <a:schemeClr val="tx1"/>
              </a:solidFill>
            </a:endParaRPr>
          </a:p>
        </p:txBody>
      </p:sp>
      <p:pic>
        <p:nvPicPr>
          <p:cNvPr id="5" name="Gambar 4">
            <a:extLst>
              <a:ext uri="{FF2B5EF4-FFF2-40B4-BE49-F238E27FC236}">
                <a16:creationId xmlns:a16="http://schemas.microsoft.com/office/drawing/2014/main" id="{832F0FA2-4C71-9FFE-3887-6B696BF4826E}"/>
              </a:ext>
            </a:extLst>
          </p:cNvPr>
          <p:cNvPicPr>
            <a:picLocks noChangeAspect="1"/>
          </p:cNvPicPr>
          <p:nvPr/>
        </p:nvPicPr>
        <p:blipFill rotWithShape="1">
          <a:blip r:embed="rId8"/>
          <a:srcRect l="28489" t="41421" r="3411" b="16309"/>
          <a:stretch/>
        </p:blipFill>
        <p:spPr>
          <a:xfrm>
            <a:off x="732900" y="703977"/>
            <a:ext cx="5721063" cy="1929680"/>
          </a:xfrm>
          <a:prstGeom prst="rect">
            <a:avLst/>
          </a:prstGeom>
        </p:spPr>
      </p:pic>
      <p:pic>
        <p:nvPicPr>
          <p:cNvPr id="7" name="Gambar 6">
            <a:extLst>
              <a:ext uri="{FF2B5EF4-FFF2-40B4-BE49-F238E27FC236}">
                <a16:creationId xmlns:a16="http://schemas.microsoft.com/office/drawing/2014/main" id="{E79D97E9-AC72-9642-1AF7-F0305B876323}"/>
              </a:ext>
            </a:extLst>
          </p:cNvPr>
          <p:cNvPicPr>
            <a:picLocks noChangeAspect="1"/>
          </p:cNvPicPr>
          <p:nvPr/>
        </p:nvPicPr>
        <p:blipFill rotWithShape="1">
          <a:blip r:embed="rId9"/>
          <a:srcRect l="28721" t="47600" r="2935" b="13468"/>
          <a:stretch/>
        </p:blipFill>
        <p:spPr>
          <a:xfrm>
            <a:off x="732900" y="2904994"/>
            <a:ext cx="5721063" cy="2001511"/>
          </a:xfrm>
          <a:prstGeom prst="rect">
            <a:avLst/>
          </a:prstGeom>
        </p:spPr>
      </p:pic>
      <p:sp>
        <p:nvSpPr>
          <p:cNvPr id="8" name="Google Shape;1277;p56">
            <a:extLst>
              <a:ext uri="{FF2B5EF4-FFF2-40B4-BE49-F238E27FC236}">
                <a16:creationId xmlns:a16="http://schemas.microsoft.com/office/drawing/2014/main" id="{58F97DEA-EE1E-0FE2-AA6C-3CAA6F0148BB}"/>
              </a:ext>
            </a:extLst>
          </p:cNvPr>
          <p:cNvSpPr/>
          <p:nvPr/>
        </p:nvSpPr>
        <p:spPr>
          <a:xfrm>
            <a:off x="6583838" y="3084858"/>
            <a:ext cx="2385782" cy="1691787"/>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200" dirty="0">
                <a:solidFill>
                  <a:schemeClr val="tx1"/>
                </a:solidFill>
              </a:rPr>
              <a:t>In </a:t>
            </a:r>
            <a:r>
              <a:rPr lang="id-ID" sz="1200" dirty="0" err="1">
                <a:solidFill>
                  <a:schemeClr val="tx1"/>
                </a:solidFill>
              </a:rPr>
              <a:t>the</a:t>
            </a:r>
            <a:r>
              <a:rPr lang="id-ID" sz="1200" dirty="0">
                <a:solidFill>
                  <a:schemeClr val="tx1"/>
                </a:solidFill>
              </a:rPr>
              <a:t> </a:t>
            </a:r>
            <a:r>
              <a:rPr lang="en-US" sz="1200" dirty="0" err="1">
                <a:solidFill>
                  <a:schemeClr val="tx1"/>
                </a:solidFill>
              </a:rPr>
              <a:t>pdays</a:t>
            </a:r>
            <a:r>
              <a:rPr lang="en-US" sz="1200" dirty="0">
                <a:solidFill>
                  <a:schemeClr val="tx1"/>
                </a:solidFill>
              </a:rPr>
              <a:t> and age</a:t>
            </a:r>
            <a:r>
              <a:rPr lang="id-ID" sz="1200" dirty="0">
                <a:solidFill>
                  <a:schemeClr val="tx1"/>
                </a:solidFill>
              </a:rPr>
              <a:t> </a:t>
            </a:r>
            <a:r>
              <a:rPr lang="id-ID" sz="1200" dirty="0" err="1">
                <a:solidFill>
                  <a:schemeClr val="tx1"/>
                </a:solidFill>
              </a:rPr>
              <a:t>featrues</a:t>
            </a:r>
            <a:r>
              <a:rPr lang="id-ID" sz="1200" dirty="0">
                <a:solidFill>
                  <a:schemeClr val="tx1"/>
                </a:solidFill>
              </a:rPr>
              <a:t>,</a:t>
            </a:r>
            <a:r>
              <a:rPr lang="en-US" sz="1200" dirty="0">
                <a:solidFill>
                  <a:schemeClr val="tx1"/>
                </a:solidFill>
              </a:rPr>
              <a:t> the curve</a:t>
            </a:r>
            <a:r>
              <a:rPr lang="id-ID" sz="1200" dirty="0">
                <a:solidFill>
                  <a:schemeClr val="tx1"/>
                </a:solidFill>
              </a:rPr>
              <a:t> </a:t>
            </a:r>
            <a:r>
              <a:rPr lang="id-ID" sz="1200" dirty="0" err="1">
                <a:solidFill>
                  <a:schemeClr val="tx1"/>
                </a:solidFill>
              </a:rPr>
              <a:t>is</a:t>
            </a:r>
            <a:r>
              <a:rPr lang="id-ID" sz="1200" dirty="0">
                <a:solidFill>
                  <a:schemeClr val="tx1"/>
                </a:solidFill>
              </a:rPr>
              <a:t> </a:t>
            </a:r>
            <a:r>
              <a:rPr lang="id-ID" sz="1200" dirty="0" err="1">
                <a:solidFill>
                  <a:schemeClr val="tx1"/>
                </a:solidFill>
              </a:rPr>
              <a:t>straight</a:t>
            </a:r>
            <a:r>
              <a:rPr lang="en-US" sz="1200" dirty="0">
                <a:solidFill>
                  <a:schemeClr val="tx1"/>
                </a:solidFill>
              </a:rPr>
              <a:t> tends to be constant, meaning that these two features do not really affect whether or not a customer makes a term deposit.</a:t>
            </a:r>
            <a:endParaRPr sz="1200" dirty="0">
              <a:solidFill>
                <a:schemeClr val="tx1"/>
              </a:solidFill>
            </a:endParaRPr>
          </a:p>
        </p:txBody>
      </p:sp>
    </p:spTree>
    <p:extLst>
      <p:ext uri="{BB962C8B-B14F-4D97-AF65-F5344CB8AC3E}">
        <p14:creationId xmlns:p14="http://schemas.microsoft.com/office/powerpoint/2010/main" val="1754224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24;p65">
            <a:extLst>
              <a:ext uri="{FF2B5EF4-FFF2-40B4-BE49-F238E27FC236}">
                <a16:creationId xmlns:a16="http://schemas.microsoft.com/office/drawing/2014/main" id="{9CCEDEC3-5996-D526-38F3-8456FC171D51}"/>
              </a:ext>
            </a:extLst>
          </p:cNvPr>
          <p:cNvSpPr txBox="1">
            <a:spLocks noGrp="1"/>
          </p:cNvSpPr>
          <p:nvPr>
            <p:ph type="title"/>
          </p:nvPr>
        </p:nvSpPr>
        <p:spPr>
          <a:xfrm>
            <a:off x="732900" y="197543"/>
            <a:ext cx="6858747" cy="435914"/>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ID" sz="2000" dirty="0"/>
              <a:t>P</a:t>
            </a:r>
            <a:r>
              <a:rPr lang="en-US" sz="2000" dirty="0" err="1"/>
              <a:t>artial</a:t>
            </a:r>
            <a:r>
              <a:rPr lang="en-US" sz="2000" dirty="0"/>
              <a:t> dependence plot of </a:t>
            </a:r>
            <a:r>
              <a:rPr lang="en-US" sz="2000" dirty="0" err="1"/>
              <a:t>LogReg</a:t>
            </a:r>
            <a:r>
              <a:rPr lang="en-US" sz="2000" dirty="0"/>
              <a:t> model</a:t>
            </a:r>
            <a:r>
              <a:rPr lang="id-ID" sz="2000" dirty="0"/>
              <a:t> </a:t>
            </a:r>
            <a:r>
              <a:rPr lang="id-ID" sz="2000" dirty="0" err="1"/>
              <a:t>for</a:t>
            </a:r>
            <a:r>
              <a:rPr lang="id-ID" sz="2000" dirty="0"/>
              <a:t> </a:t>
            </a:r>
            <a:r>
              <a:rPr lang="id-ID" sz="2000" dirty="0" err="1"/>
              <a:t>each</a:t>
            </a:r>
            <a:r>
              <a:rPr lang="id-ID" sz="2000" dirty="0"/>
              <a:t> </a:t>
            </a:r>
            <a:r>
              <a:rPr lang="id-ID" sz="2000" dirty="0" err="1"/>
              <a:t>feature</a:t>
            </a:r>
            <a:endParaRPr lang="id-ID" sz="2000" dirty="0"/>
          </a:p>
        </p:txBody>
      </p:sp>
      <p:sp>
        <p:nvSpPr>
          <p:cNvPr id="4" name="Google Shape;1277;p56">
            <a:extLst>
              <a:ext uri="{FF2B5EF4-FFF2-40B4-BE49-F238E27FC236}">
                <a16:creationId xmlns:a16="http://schemas.microsoft.com/office/drawing/2014/main" id="{DE25DA57-7B3C-C073-8465-0C183D43BA07}"/>
              </a:ext>
            </a:extLst>
          </p:cNvPr>
          <p:cNvSpPr/>
          <p:nvPr/>
        </p:nvSpPr>
        <p:spPr>
          <a:xfrm>
            <a:off x="6534514" y="633457"/>
            <a:ext cx="2385782" cy="2036401"/>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200" dirty="0">
                <a:solidFill>
                  <a:schemeClr val="tx1"/>
                </a:solidFill>
              </a:rPr>
              <a:t>In the job feature, the curve rises slightly, meaning that the potential for term </a:t>
            </a:r>
            <a:r>
              <a:rPr lang="en-US" sz="1200" dirty="0" err="1">
                <a:solidFill>
                  <a:schemeClr val="tx1"/>
                </a:solidFill>
              </a:rPr>
              <a:t>desposit</a:t>
            </a:r>
            <a:r>
              <a:rPr lang="en-US" sz="1200" dirty="0">
                <a:solidFill>
                  <a:schemeClr val="tx1"/>
                </a:solidFill>
              </a:rPr>
              <a:t> customers is getting higher.</a:t>
            </a:r>
            <a:endParaRPr lang="id-ID" sz="1200" dirty="0">
              <a:solidFill>
                <a:schemeClr val="tx1"/>
              </a:solidFill>
            </a:endParaRPr>
          </a:p>
          <a:p>
            <a:pPr marL="171450" indent="-171450">
              <a:buFont typeface="Arial" panose="020B0604020202020204" pitchFamily="34" charset="0"/>
              <a:buChar char="•"/>
            </a:pPr>
            <a:r>
              <a:rPr lang="en-US" sz="1200" dirty="0">
                <a:solidFill>
                  <a:schemeClr val="tx1"/>
                </a:solidFill>
              </a:rPr>
              <a:t>In contact</a:t>
            </a:r>
            <a:r>
              <a:rPr lang="id-ID" sz="1200" dirty="0">
                <a:solidFill>
                  <a:schemeClr val="tx1"/>
                </a:solidFill>
              </a:rPr>
              <a:t> </a:t>
            </a:r>
            <a:r>
              <a:rPr lang="en-US" sz="1200" dirty="0">
                <a:solidFill>
                  <a:schemeClr val="tx1"/>
                </a:solidFill>
              </a:rPr>
              <a:t>feature, the curve is </a:t>
            </a:r>
            <a:r>
              <a:rPr lang="id-ID" sz="1200" dirty="0">
                <a:solidFill>
                  <a:schemeClr val="tx1"/>
                </a:solidFill>
              </a:rPr>
              <a:t>marital</a:t>
            </a:r>
            <a:r>
              <a:rPr lang="en-US" sz="1200" dirty="0">
                <a:solidFill>
                  <a:schemeClr val="tx1"/>
                </a:solidFill>
              </a:rPr>
              <a:t>, meaning that term deposit customers are decreasing</a:t>
            </a:r>
            <a:r>
              <a:rPr lang="id-ID" sz="1200" dirty="0">
                <a:solidFill>
                  <a:schemeClr val="tx1"/>
                </a:solidFill>
              </a:rPr>
              <a:t>.</a:t>
            </a:r>
          </a:p>
        </p:txBody>
      </p:sp>
      <p:pic>
        <p:nvPicPr>
          <p:cNvPr id="3" name="Gambar 2">
            <a:extLst>
              <a:ext uri="{FF2B5EF4-FFF2-40B4-BE49-F238E27FC236}">
                <a16:creationId xmlns:a16="http://schemas.microsoft.com/office/drawing/2014/main" id="{8799BE86-989D-9CFA-E8B1-9591D23E3F3A}"/>
              </a:ext>
            </a:extLst>
          </p:cNvPr>
          <p:cNvPicPr>
            <a:picLocks noChangeAspect="1"/>
          </p:cNvPicPr>
          <p:nvPr/>
        </p:nvPicPr>
        <p:blipFill rotWithShape="1">
          <a:blip r:embed="rId8"/>
          <a:srcRect l="29069" t="38463" r="2447" b="25411"/>
          <a:stretch/>
        </p:blipFill>
        <p:spPr>
          <a:xfrm>
            <a:off x="732901" y="690936"/>
            <a:ext cx="5703264" cy="1932131"/>
          </a:xfrm>
          <a:prstGeom prst="rect">
            <a:avLst/>
          </a:prstGeom>
        </p:spPr>
      </p:pic>
      <p:pic>
        <p:nvPicPr>
          <p:cNvPr id="8" name="Gambar 7">
            <a:extLst>
              <a:ext uri="{FF2B5EF4-FFF2-40B4-BE49-F238E27FC236}">
                <a16:creationId xmlns:a16="http://schemas.microsoft.com/office/drawing/2014/main" id="{FADA470B-1E82-108D-6652-E8F5F4ECE946}"/>
              </a:ext>
            </a:extLst>
          </p:cNvPr>
          <p:cNvPicPr>
            <a:picLocks noChangeAspect="1"/>
          </p:cNvPicPr>
          <p:nvPr/>
        </p:nvPicPr>
        <p:blipFill rotWithShape="1">
          <a:blip r:embed="rId9"/>
          <a:srcRect l="29418" t="40412" r="2446" b="23744"/>
          <a:stretch/>
        </p:blipFill>
        <p:spPr>
          <a:xfrm>
            <a:off x="732900" y="2855065"/>
            <a:ext cx="5703265" cy="2013115"/>
          </a:xfrm>
          <a:prstGeom prst="rect">
            <a:avLst/>
          </a:prstGeom>
        </p:spPr>
      </p:pic>
      <p:sp>
        <p:nvSpPr>
          <p:cNvPr id="9" name="Google Shape;1277;p56">
            <a:extLst>
              <a:ext uri="{FF2B5EF4-FFF2-40B4-BE49-F238E27FC236}">
                <a16:creationId xmlns:a16="http://schemas.microsoft.com/office/drawing/2014/main" id="{8084C371-7948-4CB5-2287-899028E9E803}"/>
              </a:ext>
            </a:extLst>
          </p:cNvPr>
          <p:cNvSpPr/>
          <p:nvPr/>
        </p:nvSpPr>
        <p:spPr>
          <a:xfrm>
            <a:off x="6534514" y="2788715"/>
            <a:ext cx="2385782" cy="2236962"/>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200" dirty="0">
                <a:solidFill>
                  <a:schemeClr val="tx1"/>
                </a:solidFill>
              </a:rPr>
              <a:t>In </a:t>
            </a:r>
            <a:r>
              <a:rPr lang="id-ID" sz="1200" dirty="0" err="1">
                <a:solidFill>
                  <a:schemeClr val="tx1"/>
                </a:solidFill>
              </a:rPr>
              <a:t>education</a:t>
            </a:r>
            <a:r>
              <a:rPr lang="id-ID" sz="1200" dirty="0">
                <a:solidFill>
                  <a:schemeClr val="tx1"/>
                </a:solidFill>
              </a:rPr>
              <a:t> </a:t>
            </a:r>
            <a:r>
              <a:rPr lang="id-ID" sz="1200" dirty="0" err="1">
                <a:solidFill>
                  <a:schemeClr val="tx1"/>
                </a:solidFill>
              </a:rPr>
              <a:t>feature</a:t>
            </a:r>
            <a:r>
              <a:rPr lang="en-US" sz="1200" dirty="0">
                <a:solidFill>
                  <a:schemeClr val="tx1"/>
                </a:solidFill>
              </a:rPr>
              <a:t>, the curve is increasing, meaning that the potential for term </a:t>
            </a:r>
            <a:r>
              <a:rPr lang="en-US" sz="1200" dirty="0" err="1">
                <a:solidFill>
                  <a:schemeClr val="tx1"/>
                </a:solidFill>
              </a:rPr>
              <a:t>desposit</a:t>
            </a:r>
            <a:r>
              <a:rPr lang="en-US" sz="1200" dirty="0">
                <a:solidFill>
                  <a:schemeClr val="tx1"/>
                </a:solidFill>
              </a:rPr>
              <a:t> customers is getting higher.</a:t>
            </a:r>
            <a:endParaRPr lang="id-ID" sz="1200" dirty="0">
              <a:solidFill>
                <a:schemeClr val="tx1"/>
              </a:solidFill>
            </a:endParaRPr>
          </a:p>
          <a:p>
            <a:pPr marL="171450" indent="-171450">
              <a:buFont typeface="Arial" panose="020B0604020202020204" pitchFamily="34" charset="0"/>
              <a:buChar char="•"/>
            </a:pPr>
            <a:r>
              <a:rPr lang="en-US" sz="1200" dirty="0">
                <a:solidFill>
                  <a:schemeClr val="tx1"/>
                </a:solidFill>
              </a:rPr>
              <a:t>In </a:t>
            </a:r>
            <a:r>
              <a:rPr lang="id-ID" sz="1200" dirty="0" err="1">
                <a:solidFill>
                  <a:schemeClr val="tx1"/>
                </a:solidFill>
              </a:rPr>
              <a:t>default</a:t>
            </a:r>
            <a:r>
              <a:rPr lang="id-ID" sz="1200" dirty="0">
                <a:solidFill>
                  <a:schemeClr val="tx1"/>
                </a:solidFill>
              </a:rPr>
              <a:t> </a:t>
            </a:r>
            <a:r>
              <a:rPr lang="en-US" sz="1200" dirty="0">
                <a:solidFill>
                  <a:schemeClr val="tx1"/>
                </a:solidFill>
              </a:rPr>
              <a:t>the straight curve tends to be constant, meaning that feature do not really affect whether or not a customer makes a term deposit.</a:t>
            </a:r>
          </a:p>
        </p:txBody>
      </p:sp>
    </p:spTree>
    <p:extLst>
      <p:ext uri="{BB962C8B-B14F-4D97-AF65-F5344CB8AC3E}">
        <p14:creationId xmlns:p14="http://schemas.microsoft.com/office/powerpoint/2010/main" val="672538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24;p65">
            <a:extLst>
              <a:ext uri="{FF2B5EF4-FFF2-40B4-BE49-F238E27FC236}">
                <a16:creationId xmlns:a16="http://schemas.microsoft.com/office/drawing/2014/main" id="{9CCEDEC3-5996-D526-38F3-8456FC171D51}"/>
              </a:ext>
            </a:extLst>
          </p:cNvPr>
          <p:cNvSpPr txBox="1">
            <a:spLocks noGrp="1"/>
          </p:cNvSpPr>
          <p:nvPr>
            <p:ph type="title"/>
          </p:nvPr>
        </p:nvSpPr>
        <p:spPr>
          <a:xfrm>
            <a:off x="732900" y="197543"/>
            <a:ext cx="6858747" cy="435914"/>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ID" sz="2000" dirty="0"/>
              <a:t>P</a:t>
            </a:r>
            <a:r>
              <a:rPr lang="en-US" sz="2000" dirty="0" err="1"/>
              <a:t>artial</a:t>
            </a:r>
            <a:r>
              <a:rPr lang="en-US" sz="2000" dirty="0"/>
              <a:t> dependence plot of </a:t>
            </a:r>
            <a:r>
              <a:rPr lang="en-US" sz="2000" dirty="0" err="1"/>
              <a:t>LogReg</a:t>
            </a:r>
            <a:r>
              <a:rPr lang="en-US" sz="2000" dirty="0"/>
              <a:t> model</a:t>
            </a:r>
            <a:r>
              <a:rPr lang="id-ID" sz="2000" dirty="0"/>
              <a:t> </a:t>
            </a:r>
            <a:r>
              <a:rPr lang="id-ID" sz="2000" dirty="0" err="1"/>
              <a:t>for</a:t>
            </a:r>
            <a:r>
              <a:rPr lang="id-ID" sz="2000" dirty="0"/>
              <a:t> </a:t>
            </a:r>
            <a:r>
              <a:rPr lang="id-ID" sz="2000" dirty="0" err="1"/>
              <a:t>each</a:t>
            </a:r>
            <a:r>
              <a:rPr lang="id-ID" sz="2000" dirty="0"/>
              <a:t> </a:t>
            </a:r>
            <a:r>
              <a:rPr lang="id-ID" sz="2000" dirty="0" err="1"/>
              <a:t>feature</a:t>
            </a:r>
            <a:endParaRPr lang="id-ID" sz="2000" dirty="0"/>
          </a:p>
        </p:txBody>
      </p:sp>
      <p:sp>
        <p:nvSpPr>
          <p:cNvPr id="4" name="Google Shape;1277;p56">
            <a:extLst>
              <a:ext uri="{FF2B5EF4-FFF2-40B4-BE49-F238E27FC236}">
                <a16:creationId xmlns:a16="http://schemas.microsoft.com/office/drawing/2014/main" id="{DE25DA57-7B3C-C073-8465-0C183D43BA07}"/>
              </a:ext>
            </a:extLst>
          </p:cNvPr>
          <p:cNvSpPr/>
          <p:nvPr/>
        </p:nvSpPr>
        <p:spPr>
          <a:xfrm>
            <a:off x="6565887" y="943366"/>
            <a:ext cx="2385782" cy="1423160"/>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200" dirty="0">
                <a:solidFill>
                  <a:schemeClr val="tx1"/>
                </a:solidFill>
              </a:rPr>
              <a:t>In</a:t>
            </a:r>
            <a:r>
              <a:rPr lang="id-ID" sz="1200" dirty="0">
                <a:solidFill>
                  <a:schemeClr val="tx1"/>
                </a:solidFill>
              </a:rPr>
              <a:t> </a:t>
            </a:r>
            <a:r>
              <a:rPr lang="en-US" sz="1200" dirty="0">
                <a:solidFill>
                  <a:schemeClr val="tx1"/>
                </a:solidFill>
              </a:rPr>
              <a:t>housing and loans</a:t>
            </a:r>
            <a:r>
              <a:rPr lang="id-ID" sz="1200" dirty="0">
                <a:solidFill>
                  <a:schemeClr val="tx1"/>
                </a:solidFill>
              </a:rPr>
              <a:t> </a:t>
            </a:r>
            <a:r>
              <a:rPr lang="id-ID" sz="1200" dirty="0" err="1">
                <a:solidFill>
                  <a:schemeClr val="tx1"/>
                </a:solidFill>
              </a:rPr>
              <a:t>features</a:t>
            </a:r>
            <a:r>
              <a:rPr lang="en-US" sz="1200" dirty="0">
                <a:solidFill>
                  <a:schemeClr val="tx1"/>
                </a:solidFill>
              </a:rPr>
              <a:t> , the curve is decreasing, meaning that term deposit customers are decreasing. </a:t>
            </a:r>
          </a:p>
        </p:txBody>
      </p:sp>
      <p:pic>
        <p:nvPicPr>
          <p:cNvPr id="5" name="Gambar 4">
            <a:extLst>
              <a:ext uri="{FF2B5EF4-FFF2-40B4-BE49-F238E27FC236}">
                <a16:creationId xmlns:a16="http://schemas.microsoft.com/office/drawing/2014/main" id="{EF117BDA-F8B2-AF2A-C64F-4BE39418D094}"/>
              </a:ext>
            </a:extLst>
          </p:cNvPr>
          <p:cNvPicPr>
            <a:picLocks noChangeAspect="1"/>
          </p:cNvPicPr>
          <p:nvPr/>
        </p:nvPicPr>
        <p:blipFill rotWithShape="1">
          <a:blip r:embed="rId8"/>
          <a:srcRect l="29418" t="42842" r="2446" b="21407"/>
          <a:stretch/>
        </p:blipFill>
        <p:spPr>
          <a:xfrm>
            <a:off x="742031" y="727981"/>
            <a:ext cx="5703265" cy="2013115"/>
          </a:xfrm>
          <a:prstGeom prst="rect">
            <a:avLst/>
          </a:prstGeom>
        </p:spPr>
      </p:pic>
      <p:pic>
        <p:nvPicPr>
          <p:cNvPr id="7" name="Gambar 6">
            <a:extLst>
              <a:ext uri="{FF2B5EF4-FFF2-40B4-BE49-F238E27FC236}">
                <a16:creationId xmlns:a16="http://schemas.microsoft.com/office/drawing/2014/main" id="{941B2310-2227-30A9-30F4-ADE642DC4251}"/>
              </a:ext>
            </a:extLst>
          </p:cNvPr>
          <p:cNvPicPr>
            <a:picLocks noChangeAspect="1"/>
          </p:cNvPicPr>
          <p:nvPr/>
        </p:nvPicPr>
        <p:blipFill rotWithShape="1">
          <a:blip r:embed="rId9"/>
          <a:srcRect l="29418" t="43013" r="2936" b="19346"/>
          <a:stretch/>
        </p:blipFill>
        <p:spPr>
          <a:xfrm>
            <a:off x="732900" y="2894075"/>
            <a:ext cx="5712396" cy="2013114"/>
          </a:xfrm>
          <a:prstGeom prst="rect">
            <a:avLst/>
          </a:prstGeom>
        </p:spPr>
      </p:pic>
      <p:sp>
        <p:nvSpPr>
          <p:cNvPr id="9" name="Google Shape;1277;p56">
            <a:extLst>
              <a:ext uri="{FF2B5EF4-FFF2-40B4-BE49-F238E27FC236}">
                <a16:creationId xmlns:a16="http://schemas.microsoft.com/office/drawing/2014/main" id="{3EA253B0-11A5-7172-8B4E-E625A663FB6C}"/>
              </a:ext>
            </a:extLst>
          </p:cNvPr>
          <p:cNvSpPr/>
          <p:nvPr/>
        </p:nvSpPr>
        <p:spPr>
          <a:xfrm>
            <a:off x="6565887" y="2855066"/>
            <a:ext cx="2385782" cy="2013114"/>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200" dirty="0">
                <a:solidFill>
                  <a:schemeClr val="tx1"/>
                </a:solidFill>
              </a:rPr>
              <a:t>In contact</a:t>
            </a:r>
            <a:r>
              <a:rPr lang="id-ID" sz="1200" dirty="0">
                <a:solidFill>
                  <a:schemeClr val="tx1"/>
                </a:solidFill>
              </a:rPr>
              <a:t> </a:t>
            </a:r>
            <a:r>
              <a:rPr lang="en-US" sz="1200" dirty="0">
                <a:solidFill>
                  <a:schemeClr val="tx1"/>
                </a:solidFill>
              </a:rPr>
              <a:t>feature, the curve is decreasing, meaning that term deposit customers are decreasing.</a:t>
            </a:r>
            <a:endParaRPr lang="id-ID" sz="1200" dirty="0">
              <a:solidFill>
                <a:schemeClr val="tx1"/>
              </a:solidFill>
            </a:endParaRPr>
          </a:p>
          <a:p>
            <a:pPr marL="171450" lvl="0" indent="-171450" algn="l" rtl="0">
              <a:spcBef>
                <a:spcPts val="0"/>
              </a:spcBef>
              <a:spcAft>
                <a:spcPts val="0"/>
              </a:spcAft>
              <a:buFont typeface="Arial" panose="020B0604020202020204" pitchFamily="34" charset="0"/>
              <a:buChar char="•"/>
            </a:pPr>
            <a:r>
              <a:rPr lang="id-ID" sz="1200" dirty="0">
                <a:solidFill>
                  <a:schemeClr val="tx1"/>
                </a:solidFill>
              </a:rPr>
              <a:t>In </a:t>
            </a:r>
            <a:r>
              <a:rPr lang="en-US" sz="1200" dirty="0">
                <a:solidFill>
                  <a:schemeClr val="tx1"/>
                </a:solidFill>
              </a:rPr>
              <a:t>day</a:t>
            </a:r>
            <a:r>
              <a:rPr lang="id-ID" sz="1200" dirty="0">
                <a:solidFill>
                  <a:schemeClr val="tx1"/>
                </a:solidFill>
              </a:rPr>
              <a:t> </a:t>
            </a:r>
            <a:r>
              <a:rPr lang="id-ID" sz="1200" dirty="0" err="1">
                <a:solidFill>
                  <a:schemeClr val="tx1"/>
                </a:solidFill>
              </a:rPr>
              <a:t>feature</a:t>
            </a:r>
            <a:r>
              <a:rPr lang="en-US" sz="1200" dirty="0">
                <a:solidFill>
                  <a:schemeClr val="tx1"/>
                </a:solidFill>
              </a:rPr>
              <a:t>, the</a:t>
            </a:r>
            <a:r>
              <a:rPr lang="id-ID" sz="1200" dirty="0">
                <a:solidFill>
                  <a:schemeClr val="tx1"/>
                </a:solidFill>
              </a:rPr>
              <a:t> </a:t>
            </a:r>
            <a:r>
              <a:rPr lang="en-US" sz="1200" dirty="0">
                <a:solidFill>
                  <a:schemeClr val="tx1"/>
                </a:solidFill>
              </a:rPr>
              <a:t>curve</a:t>
            </a:r>
            <a:r>
              <a:rPr lang="id-ID" sz="1200" dirty="0">
                <a:solidFill>
                  <a:schemeClr val="tx1"/>
                </a:solidFill>
              </a:rPr>
              <a:t> </a:t>
            </a:r>
            <a:r>
              <a:rPr lang="id-ID" sz="1200" dirty="0" err="1">
                <a:solidFill>
                  <a:schemeClr val="tx1"/>
                </a:solidFill>
              </a:rPr>
              <a:t>is</a:t>
            </a:r>
            <a:r>
              <a:rPr lang="id-ID" sz="1200" dirty="0">
                <a:solidFill>
                  <a:schemeClr val="tx1"/>
                </a:solidFill>
              </a:rPr>
              <a:t> </a:t>
            </a:r>
            <a:r>
              <a:rPr lang="id-ID" sz="1200" dirty="0" err="1">
                <a:solidFill>
                  <a:schemeClr val="tx1"/>
                </a:solidFill>
              </a:rPr>
              <a:t>straight</a:t>
            </a:r>
            <a:r>
              <a:rPr lang="en-US" sz="1200" dirty="0">
                <a:solidFill>
                  <a:schemeClr val="tx1"/>
                </a:solidFill>
              </a:rPr>
              <a:t> tends to be constant, meaning that this feature does not affect term deposit customers or not</a:t>
            </a:r>
            <a:r>
              <a:rPr lang="id-ID" sz="1200" dirty="0">
                <a:solidFill>
                  <a:schemeClr val="tx1"/>
                </a:solidFill>
              </a:rPr>
              <a:t>.</a:t>
            </a:r>
          </a:p>
        </p:txBody>
      </p:sp>
    </p:spTree>
    <p:extLst>
      <p:ext uri="{BB962C8B-B14F-4D97-AF65-F5344CB8AC3E}">
        <p14:creationId xmlns:p14="http://schemas.microsoft.com/office/powerpoint/2010/main" val="1983318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24;p65">
            <a:extLst>
              <a:ext uri="{FF2B5EF4-FFF2-40B4-BE49-F238E27FC236}">
                <a16:creationId xmlns:a16="http://schemas.microsoft.com/office/drawing/2014/main" id="{9CCEDEC3-5996-D526-38F3-8456FC171D51}"/>
              </a:ext>
            </a:extLst>
          </p:cNvPr>
          <p:cNvSpPr txBox="1">
            <a:spLocks noGrp="1"/>
          </p:cNvSpPr>
          <p:nvPr>
            <p:ph type="title"/>
          </p:nvPr>
        </p:nvSpPr>
        <p:spPr>
          <a:xfrm>
            <a:off x="732900" y="197543"/>
            <a:ext cx="6858747" cy="435914"/>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ID" sz="2000" dirty="0"/>
              <a:t>P</a:t>
            </a:r>
            <a:r>
              <a:rPr lang="en-US" sz="2000" dirty="0" err="1"/>
              <a:t>artial</a:t>
            </a:r>
            <a:r>
              <a:rPr lang="en-US" sz="2000" dirty="0"/>
              <a:t> dependence plot of </a:t>
            </a:r>
            <a:r>
              <a:rPr lang="en-US" sz="2000" dirty="0" err="1"/>
              <a:t>LogReg</a:t>
            </a:r>
            <a:r>
              <a:rPr lang="en-US" sz="2000" dirty="0"/>
              <a:t> model</a:t>
            </a:r>
            <a:r>
              <a:rPr lang="id-ID" sz="2000" dirty="0"/>
              <a:t> </a:t>
            </a:r>
            <a:r>
              <a:rPr lang="id-ID" sz="2000" dirty="0" err="1"/>
              <a:t>for</a:t>
            </a:r>
            <a:r>
              <a:rPr lang="id-ID" sz="2000" dirty="0"/>
              <a:t> </a:t>
            </a:r>
            <a:r>
              <a:rPr lang="id-ID" sz="2000" dirty="0" err="1"/>
              <a:t>each</a:t>
            </a:r>
            <a:r>
              <a:rPr lang="id-ID" sz="2000" dirty="0"/>
              <a:t> </a:t>
            </a:r>
            <a:r>
              <a:rPr lang="id-ID" sz="2000" dirty="0" err="1"/>
              <a:t>feature</a:t>
            </a:r>
            <a:endParaRPr lang="id-ID" sz="2000" dirty="0"/>
          </a:p>
        </p:txBody>
      </p:sp>
      <p:sp>
        <p:nvSpPr>
          <p:cNvPr id="4" name="Google Shape;1277;p56">
            <a:extLst>
              <a:ext uri="{FF2B5EF4-FFF2-40B4-BE49-F238E27FC236}">
                <a16:creationId xmlns:a16="http://schemas.microsoft.com/office/drawing/2014/main" id="{DE25DA57-7B3C-C073-8465-0C183D43BA07}"/>
              </a:ext>
            </a:extLst>
          </p:cNvPr>
          <p:cNvSpPr/>
          <p:nvPr/>
        </p:nvSpPr>
        <p:spPr>
          <a:xfrm>
            <a:off x="6565887" y="643636"/>
            <a:ext cx="2385782" cy="2012087"/>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200" dirty="0">
                <a:solidFill>
                  <a:schemeClr val="tx1"/>
                </a:solidFill>
              </a:rPr>
              <a:t>In the </a:t>
            </a:r>
            <a:r>
              <a:rPr lang="id-ID" sz="1200" dirty="0" err="1">
                <a:solidFill>
                  <a:schemeClr val="tx1"/>
                </a:solidFill>
              </a:rPr>
              <a:t>month</a:t>
            </a:r>
            <a:r>
              <a:rPr lang="en-US" sz="1200" dirty="0">
                <a:solidFill>
                  <a:schemeClr val="tx1"/>
                </a:solidFill>
              </a:rPr>
              <a:t> feature, the curve rises slightly, meaning that the potential for term </a:t>
            </a:r>
            <a:r>
              <a:rPr lang="en-US" sz="1200" dirty="0" err="1">
                <a:solidFill>
                  <a:schemeClr val="tx1"/>
                </a:solidFill>
              </a:rPr>
              <a:t>desposit</a:t>
            </a:r>
            <a:r>
              <a:rPr lang="en-US" sz="1200" dirty="0">
                <a:solidFill>
                  <a:schemeClr val="tx1"/>
                </a:solidFill>
              </a:rPr>
              <a:t> customers is getting higher.</a:t>
            </a:r>
            <a:endParaRPr lang="id-ID" sz="1200" dirty="0">
              <a:solidFill>
                <a:schemeClr val="tx1"/>
              </a:solidFill>
            </a:endParaRPr>
          </a:p>
          <a:p>
            <a:pPr marL="171450" indent="-171450">
              <a:buFont typeface="Arial" panose="020B0604020202020204" pitchFamily="34" charset="0"/>
              <a:buChar char="•"/>
            </a:pPr>
            <a:r>
              <a:rPr lang="en-US" sz="1200" dirty="0">
                <a:solidFill>
                  <a:schemeClr val="tx1"/>
                </a:solidFill>
              </a:rPr>
              <a:t>In the campaign feature, the curve is </a:t>
            </a:r>
            <a:r>
              <a:rPr lang="en-US" sz="1200" dirty="0" err="1">
                <a:solidFill>
                  <a:schemeClr val="tx1"/>
                </a:solidFill>
              </a:rPr>
              <a:t>decresing</a:t>
            </a:r>
            <a:r>
              <a:rPr lang="en-US" sz="1200" dirty="0">
                <a:solidFill>
                  <a:schemeClr val="tx1"/>
                </a:solidFill>
              </a:rPr>
              <a:t>, meaning that this feature is getting lower customers who term deposit </a:t>
            </a:r>
          </a:p>
        </p:txBody>
      </p:sp>
      <p:pic>
        <p:nvPicPr>
          <p:cNvPr id="2" name="Gambar 1">
            <a:extLst>
              <a:ext uri="{FF2B5EF4-FFF2-40B4-BE49-F238E27FC236}">
                <a16:creationId xmlns:a16="http://schemas.microsoft.com/office/drawing/2014/main" id="{87B8FD96-E389-45EB-E17E-FEAF9C4AE3FB}"/>
              </a:ext>
            </a:extLst>
          </p:cNvPr>
          <p:cNvPicPr>
            <a:picLocks noChangeAspect="1"/>
          </p:cNvPicPr>
          <p:nvPr/>
        </p:nvPicPr>
        <p:blipFill rotWithShape="1">
          <a:blip r:embed="rId8"/>
          <a:srcRect l="29651" t="32240" r="2570" b="30882"/>
          <a:stretch/>
        </p:blipFill>
        <p:spPr>
          <a:xfrm>
            <a:off x="742031" y="722560"/>
            <a:ext cx="5703265" cy="2012087"/>
          </a:xfrm>
          <a:prstGeom prst="rect">
            <a:avLst/>
          </a:prstGeom>
        </p:spPr>
      </p:pic>
      <p:pic>
        <p:nvPicPr>
          <p:cNvPr id="6" name="Gambar 5">
            <a:extLst>
              <a:ext uri="{FF2B5EF4-FFF2-40B4-BE49-F238E27FC236}">
                <a16:creationId xmlns:a16="http://schemas.microsoft.com/office/drawing/2014/main" id="{696CD909-85BE-A2A0-5506-8E280120AAF8}"/>
              </a:ext>
            </a:extLst>
          </p:cNvPr>
          <p:cNvPicPr>
            <a:picLocks noChangeAspect="1"/>
          </p:cNvPicPr>
          <p:nvPr/>
        </p:nvPicPr>
        <p:blipFill rotWithShape="1">
          <a:blip r:embed="rId9"/>
          <a:srcRect l="29883" t="33859" r="2937" b="28542"/>
          <a:stretch/>
        </p:blipFill>
        <p:spPr>
          <a:xfrm>
            <a:off x="732900" y="2945060"/>
            <a:ext cx="5712396" cy="1932973"/>
          </a:xfrm>
          <a:prstGeom prst="rect">
            <a:avLst/>
          </a:prstGeom>
        </p:spPr>
      </p:pic>
      <p:sp>
        <p:nvSpPr>
          <p:cNvPr id="8" name="Google Shape;1277;p56">
            <a:extLst>
              <a:ext uri="{FF2B5EF4-FFF2-40B4-BE49-F238E27FC236}">
                <a16:creationId xmlns:a16="http://schemas.microsoft.com/office/drawing/2014/main" id="{8E96B4F2-2B4F-18B1-FE72-E238887D8A9C}"/>
              </a:ext>
            </a:extLst>
          </p:cNvPr>
          <p:cNvSpPr/>
          <p:nvPr/>
        </p:nvSpPr>
        <p:spPr>
          <a:xfrm>
            <a:off x="6609269" y="2779082"/>
            <a:ext cx="2385782" cy="2285009"/>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200" dirty="0">
                <a:solidFill>
                  <a:schemeClr val="tx1"/>
                </a:solidFill>
              </a:rPr>
              <a:t>In the previous feature, the curve rises slightly, meaning that the potential for term </a:t>
            </a:r>
            <a:r>
              <a:rPr lang="en-US" sz="1200" dirty="0" err="1">
                <a:solidFill>
                  <a:schemeClr val="tx1"/>
                </a:solidFill>
              </a:rPr>
              <a:t>desposit</a:t>
            </a:r>
            <a:r>
              <a:rPr lang="en-US" sz="1200" dirty="0">
                <a:solidFill>
                  <a:schemeClr val="tx1"/>
                </a:solidFill>
              </a:rPr>
              <a:t> customers is getting higher.</a:t>
            </a:r>
            <a:endParaRPr lang="id-ID" sz="1200" dirty="0">
              <a:solidFill>
                <a:schemeClr val="tx1"/>
              </a:solidFill>
            </a:endParaRPr>
          </a:p>
          <a:p>
            <a:pPr marL="171450" lvl="0" indent="-171450" algn="l" rtl="0">
              <a:spcBef>
                <a:spcPts val="0"/>
              </a:spcBef>
              <a:spcAft>
                <a:spcPts val="0"/>
              </a:spcAft>
              <a:buFont typeface="Arial" panose="020B0604020202020204" pitchFamily="34" charset="0"/>
              <a:buChar char="•"/>
            </a:pPr>
            <a:r>
              <a:rPr lang="en-US" sz="1200" dirty="0">
                <a:solidFill>
                  <a:schemeClr val="tx1"/>
                </a:solidFill>
              </a:rPr>
              <a:t>In the </a:t>
            </a:r>
            <a:r>
              <a:rPr lang="id-ID" sz="1200" dirty="0" err="1">
                <a:solidFill>
                  <a:schemeClr val="tx1"/>
                </a:solidFill>
              </a:rPr>
              <a:t>poutcome</a:t>
            </a:r>
            <a:r>
              <a:rPr lang="en-US" sz="1200" dirty="0">
                <a:solidFill>
                  <a:schemeClr val="tx1"/>
                </a:solidFill>
              </a:rPr>
              <a:t> feature, the curve is increasing, meaning that the potential for term </a:t>
            </a:r>
            <a:r>
              <a:rPr lang="en-US" sz="1200" dirty="0" err="1">
                <a:solidFill>
                  <a:schemeClr val="tx1"/>
                </a:solidFill>
              </a:rPr>
              <a:t>desposit</a:t>
            </a:r>
            <a:r>
              <a:rPr lang="en-US" sz="1200" dirty="0">
                <a:solidFill>
                  <a:schemeClr val="tx1"/>
                </a:solidFill>
              </a:rPr>
              <a:t> customers is getting higher.</a:t>
            </a:r>
            <a:endParaRPr lang="id-ID" sz="1200" dirty="0">
              <a:solidFill>
                <a:schemeClr val="tx1"/>
              </a:solidFill>
            </a:endParaRPr>
          </a:p>
        </p:txBody>
      </p:sp>
    </p:spTree>
    <p:extLst>
      <p:ext uri="{BB962C8B-B14F-4D97-AF65-F5344CB8AC3E}">
        <p14:creationId xmlns:p14="http://schemas.microsoft.com/office/powerpoint/2010/main" val="338964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7" name="Google Shape;557;p43"/>
          <p:cNvSpPr txBox="1">
            <a:spLocks noGrp="1"/>
          </p:cNvSpPr>
          <p:nvPr>
            <p:ph type="title"/>
          </p:nvPr>
        </p:nvSpPr>
        <p:spPr>
          <a:xfrm>
            <a:off x="1592239" y="2005807"/>
            <a:ext cx="595952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4800" b="1" i="0" dirty="0">
                <a:ln>
                  <a:noFill/>
                </a:ln>
                <a:solidFill>
                  <a:schemeClr val="bg1"/>
                </a:solidFill>
                <a:latin typeface="Open Sans"/>
              </a:rPr>
              <a:t>A. Data &amp; </a:t>
            </a:r>
            <a:r>
              <a:rPr lang="id-ID" sz="4800" b="1" i="0" dirty="0" err="1">
                <a:ln>
                  <a:noFill/>
                </a:ln>
                <a:solidFill>
                  <a:schemeClr val="bg1"/>
                </a:solidFill>
                <a:latin typeface="Open Sans"/>
              </a:rPr>
              <a:t>Bussnies</a:t>
            </a:r>
            <a:r>
              <a:rPr lang="id-ID" sz="4800" b="1" i="0" dirty="0">
                <a:ln>
                  <a:noFill/>
                </a:ln>
                <a:solidFill>
                  <a:schemeClr val="bg1"/>
                </a:solidFill>
                <a:latin typeface="Open Sans"/>
              </a:rPr>
              <a:t> </a:t>
            </a:r>
            <a:r>
              <a:rPr lang="id-ID" sz="4800" b="1" i="0" dirty="0" err="1">
                <a:ln>
                  <a:noFill/>
                </a:ln>
                <a:solidFill>
                  <a:schemeClr val="bg1"/>
                </a:solidFill>
                <a:latin typeface="Open Sans"/>
              </a:rPr>
              <a:t>Understanding</a:t>
            </a:r>
            <a:r>
              <a:rPr lang="id-ID" sz="4800" b="1" i="0" dirty="0">
                <a:ln>
                  <a:noFill/>
                </a:ln>
                <a:solidFill>
                  <a:schemeClr val="bg1"/>
                </a:solidFill>
                <a:latin typeface="Open Sans"/>
              </a:rPr>
              <a:t> </a:t>
            </a:r>
            <a:endParaRPr lang="id-ID" sz="4800" dirty="0">
              <a:solidFill>
                <a:schemeClr val="bg1"/>
              </a:solidFill>
              <a:latin typeface="Fira Sans"/>
              <a:ea typeface="Fira Sans"/>
              <a:cs typeface="Fira Sans"/>
              <a:sym typeface="Fira Sans"/>
            </a:endParaRPr>
          </a:p>
        </p:txBody>
      </p:sp>
      <p:grpSp>
        <p:nvGrpSpPr>
          <p:cNvPr id="560" name="Google Shape;560;p43"/>
          <p:cNvGrpSpPr/>
          <p:nvPr/>
        </p:nvGrpSpPr>
        <p:grpSpPr>
          <a:xfrm>
            <a:off x="192327" y="335373"/>
            <a:ext cx="239095" cy="171413"/>
            <a:chOff x="-1593925" y="-140225"/>
            <a:chExt cx="331800" cy="237875"/>
          </a:xfrm>
        </p:grpSpPr>
        <p:cxnSp>
          <p:nvCxnSpPr>
            <p:cNvPr id="561" name="Google Shape;561;p43"/>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562" name="Google Shape;562;p43"/>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563" name="Google Shape;563;p43"/>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564" name="Google Shape;564;p43"/>
          <p:cNvGrpSpPr/>
          <p:nvPr/>
        </p:nvGrpSpPr>
        <p:grpSpPr>
          <a:xfrm>
            <a:off x="192331" y="1823751"/>
            <a:ext cx="239088" cy="182056"/>
            <a:chOff x="359175" y="637250"/>
            <a:chExt cx="255300" cy="194400"/>
          </a:xfrm>
        </p:grpSpPr>
        <p:grpSp>
          <p:nvGrpSpPr>
            <p:cNvPr id="565" name="Google Shape;565;p43"/>
            <p:cNvGrpSpPr/>
            <p:nvPr/>
          </p:nvGrpSpPr>
          <p:grpSpPr>
            <a:xfrm>
              <a:off x="359175" y="637250"/>
              <a:ext cx="255300" cy="78000"/>
              <a:chOff x="648300" y="324950"/>
              <a:chExt cx="255300" cy="78000"/>
            </a:xfrm>
          </p:grpSpPr>
          <p:cxnSp>
            <p:nvCxnSpPr>
              <p:cNvPr id="566" name="Google Shape;566;p43"/>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567" name="Google Shape;567;p43"/>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568" name="Google Shape;568;p43"/>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569" name="Google Shape;569;p43"/>
          <p:cNvGrpSpPr/>
          <p:nvPr/>
        </p:nvGrpSpPr>
        <p:grpSpPr>
          <a:xfrm>
            <a:off x="223704" y="2465582"/>
            <a:ext cx="176342" cy="159500"/>
            <a:chOff x="518158" y="1088300"/>
            <a:chExt cx="176342" cy="159500"/>
          </a:xfrm>
        </p:grpSpPr>
        <p:cxnSp>
          <p:nvCxnSpPr>
            <p:cNvPr id="570" name="Google Shape;570;p43"/>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571" name="Google Shape;571;p43"/>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572" name="Google Shape;572;p43"/>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573" name="Google Shape;573;p43"/>
          <p:cNvGrpSpPr/>
          <p:nvPr/>
        </p:nvGrpSpPr>
        <p:grpSpPr>
          <a:xfrm>
            <a:off x="223675" y="3084858"/>
            <a:ext cx="176400" cy="263091"/>
            <a:chOff x="519725" y="1778180"/>
            <a:chExt cx="176400" cy="263091"/>
          </a:xfrm>
        </p:grpSpPr>
        <p:sp>
          <p:nvSpPr>
            <p:cNvPr id="574" name="Google Shape;574;p43"/>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3"/>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43"/>
          <p:cNvGrpSpPr/>
          <p:nvPr/>
        </p:nvGrpSpPr>
        <p:grpSpPr>
          <a:xfrm>
            <a:off x="218275" y="3807724"/>
            <a:ext cx="187200" cy="159600"/>
            <a:chOff x="508825" y="2429151"/>
            <a:chExt cx="187200" cy="159600"/>
          </a:xfrm>
        </p:grpSpPr>
        <p:sp>
          <p:nvSpPr>
            <p:cNvPr id="577" name="Google Shape;577;p43"/>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579" name="Google Shape;579;p43"/>
          <p:cNvGrpSpPr/>
          <p:nvPr/>
        </p:nvGrpSpPr>
        <p:grpSpPr>
          <a:xfrm>
            <a:off x="223675" y="4427100"/>
            <a:ext cx="176400" cy="176400"/>
            <a:chOff x="514225" y="2875375"/>
            <a:chExt cx="176400" cy="176400"/>
          </a:xfrm>
        </p:grpSpPr>
        <p:sp>
          <p:nvSpPr>
            <p:cNvPr id="580" name="Google Shape;580;p43"/>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 name="Google Shape;581;p43"/>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582" name="Google Shape;582;p43"/>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583" name="Google Shape;583;p43">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43"/>
          <p:cNvGrpSpPr/>
          <p:nvPr/>
        </p:nvGrpSpPr>
        <p:grpSpPr>
          <a:xfrm rot="10800000">
            <a:off x="8745326" y="4425438"/>
            <a:ext cx="119400" cy="54900"/>
            <a:chOff x="8645564" y="4373138"/>
            <a:chExt cx="119400" cy="54900"/>
          </a:xfrm>
        </p:grpSpPr>
        <p:cxnSp>
          <p:nvCxnSpPr>
            <p:cNvPr id="585" name="Google Shape;585;p43"/>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86" name="Google Shape;586;p43"/>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87" name="Google Shape;587;p43">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a:hlinkClick r:id="rId6"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a:hlinkClick r:id="" action="ppaction://hlinkshowjump?jump=previousslide"/>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 name="Google Shape;593;p43"/>
          <p:cNvGrpSpPr/>
          <p:nvPr/>
        </p:nvGrpSpPr>
        <p:grpSpPr>
          <a:xfrm>
            <a:off x="8745348" y="3979338"/>
            <a:ext cx="119400" cy="54900"/>
            <a:chOff x="8745348" y="3979338"/>
            <a:chExt cx="119400" cy="54900"/>
          </a:xfrm>
        </p:grpSpPr>
        <p:cxnSp>
          <p:nvCxnSpPr>
            <p:cNvPr id="594" name="Google Shape;594;p43">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95" name="Google Shape;595;p43">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Tree>
    <p:extLst>
      <p:ext uri="{BB962C8B-B14F-4D97-AF65-F5344CB8AC3E}">
        <p14:creationId xmlns:p14="http://schemas.microsoft.com/office/powerpoint/2010/main" val="2841783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77;p56">
            <a:extLst>
              <a:ext uri="{FF2B5EF4-FFF2-40B4-BE49-F238E27FC236}">
                <a16:creationId xmlns:a16="http://schemas.microsoft.com/office/drawing/2014/main" id="{DE25DA57-7B3C-C073-8465-0C183D43BA07}"/>
              </a:ext>
            </a:extLst>
          </p:cNvPr>
          <p:cNvSpPr/>
          <p:nvPr/>
        </p:nvSpPr>
        <p:spPr>
          <a:xfrm>
            <a:off x="807516" y="156831"/>
            <a:ext cx="4484051" cy="2841206"/>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sz="1200" b="1" dirty="0">
                <a:solidFill>
                  <a:schemeClr val="tx1"/>
                </a:solidFill>
              </a:rPr>
              <a:t>C</a:t>
            </a:r>
            <a:r>
              <a:rPr lang="id-ID" sz="1200" b="1" dirty="0" err="1">
                <a:solidFill>
                  <a:schemeClr val="tx1"/>
                </a:solidFill>
              </a:rPr>
              <a:t>onculusion</a:t>
            </a:r>
            <a:r>
              <a:rPr lang="id-ID" sz="1200" b="1" dirty="0">
                <a:solidFill>
                  <a:schemeClr val="tx1"/>
                </a:solidFill>
              </a:rPr>
              <a:t> </a:t>
            </a:r>
            <a:r>
              <a:rPr lang="id-ID" sz="1200" b="1" dirty="0" err="1">
                <a:solidFill>
                  <a:schemeClr val="tx1"/>
                </a:solidFill>
              </a:rPr>
              <a:t>of</a:t>
            </a:r>
            <a:r>
              <a:rPr lang="id-ID" sz="1200" b="1" dirty="0">
                <a:solidFill>
                  <a:schemeClr val="tx1"/>
                </a:solidFill>
              </a:rPr>
              <a:t> </a:t>
            </a:r>
            <a:r>
              <a:rPr lang="id-ID" sz="1200" b="1" dirty="0" err="1">
                <a:solidFill>
                  <a:schemeClr val="tx1"/>
                </a:solidFill>
              </a:rPr>
              <a:t>Feature</a:t>
            </a:r>
            <a:r>
              <a:rPr lang="id-ID" sz="1200" b="1" dirty="0">
                <a:solidFill>
                  <a:schemeClr val="tx1"/>
                </a:solidFill>
              </a:rPr>
              <a:t> </a:t>
            </a:r>
            <a:r>
              <a:rPr lang="id-ID" sz="1200" b="1" dirty="0" err="1">
                <a:solidFill>
                  <a:schemeClr val="tx1"/>
                </a:solidFill>
              </a:rPr>
              <a:t>Importance</a:t>
            </a:r>
            <a:r>
              <a:rPr lang="id-ID" sz="1200" b="1" dirty="0">
                <a:solidFill>
                  <a:schemeClr val="tx1"/>
                </a:solidFill>
              </a:rPr>
              <a:t> </a:t>
            </a:r>
            <a:r>
              <a:rPr lang="id-ID" sz="1200" b="1" dirty="0" err="1">
                <a:solidFill>
                  <a:schemeClr val="tx1"/>
                </a:solidFill>
              </a:rPr>
              <a:t>with</a:t>
            </a:r>
            <a:r>
              <a:rPr lang="id-ID" sz="1200" b="1" dirty="0">
                <a:solidFill>
                  <a:schemeClr val="tx1"/>
                </a:solidFill>
              </a:rPr>
              <a:t> </a:t>
            </a:r>
            <a:r>
              <a:rPr lang="id-ID" sz="1200" b="1" dirty="0" err="1">
                <a:solidFill>
                  <a:schemeClr val="tx1"/>
                </a:solidFill>
              </a:rPr>
              <a:t>Dalex</a:t>
            </a:r>
            <a:r>
              <a:rPr lang="id-ID" sz="1200" b="1" dirty="0">
                <a:solidFill>
                  <a:schemeClr val="tx1"/>
                </a:solidFill>
              </a:rPr>
              <a:t>:</a:t>
            </a:r>
          </a:p>
          <a:p>
            <a:pPr marL="0" lvl="0" indent="0" algn="l" rtl="0">
              <a:spcBef>
                <a:spcPts val="0"/>
              </a:spcBef>
              <a:spcAft>
                <a:spcPts val="0"/>
              </a:spcAft>
              <a:buNone/>
            </a:pPr>
            <a:r>
              <a:rPr lang="id-ID" sz="1200" dirty="0">
                <a:solidFill>
                  <a:schemeClr val="tx1"/>
                </a:solidFill>
              </a:rPr>
              <a:t> </a:t>
            </a:r>
          </a:p>
          <a:p>
            <a:pPr marL="171450" lvl="0" indent="-171450" algn="l" rtl="0">
              <a:spcBef>
                <a:spcPts val="0"/>
              </a:spcBef>
              <a:spcAft>
                <a:spcPts val="0"/>
              </a:spcAft>
              <a:buFont typeface="Arial" panose="020B0604020202020204" pitchFamily="34" charset="0"/>
              <a:buChar char="•"/>
            </a:pPr>
            <a:r>
              <a:rPr lang="id-ID" sz="1200" dirty="0">
                <a:solidFill>
                  <a:schemeClr val="tx1"/>
                </a:solidFill>
              </a:rPr>
              <a:t>H</a:t>
            </a:r>
            <a:r>
              <a:rPr lang="en-US" sz="1200" dirty="0" err="1">
                <a:solidFill>
                  <a:schemeClr val="tx1"/>
                </a:solidFill>
              </a:rPr>
              <a:t>ighly</a:t>
            </a:r>
            <a:r>
              <a:rPr lang="en-US" sz="1200" dirty="0">
                <a:solidFill>
                  <a:schemeClr val="tx1"/>
                </a:solidFill>
              </a:rPr>
              <a:t> influential features: </a:t>
            </a:r>
            <a:r>
              <a:rPr lang="en-US" sz="1200" dirty="0" err="1">
                <a:solidFill>
                  <a:schemeClr val="tx1"/>
                </a:solidFill>
              </a:rPr>
              <a:t>poutcome</a:t>
            </a:r>
            <a:r>
              <a:rPr lang="en-US" sz="1200" dirty="0">
                <a:solidFill>
                  <a:schemeClr val="tx1"/>
                </a:solidFill>
              </a:rPr>
              <a:t>, duration, and housing</a:t>
            </a:r>
            <a:r>
              <a:rPr lang="id-ID" sz="1200" dirty="0">
                <a:solidFill>
                  <a:schemeClr val="tx1"/>
                </a:solidFill>
              </a:rPr>
              <a:t>.</a:t>
            </a:r>
          </a:p>
          <a:p>
            <a:pPr marL="171450" lvl="0" indent="-171450" algn="l" rtl="0">
              <a:spcBef>
                <a:spcPts val="0"/>
              </a:spcBef>
              <a:spcAft>
                <a:spcPts val="0"/>
              </a:spcAft>
              <a:buFont typeface="Arial" panose="020B0604020202020204" pitchFamily="34" charset="0"/>
              <a:buChar char="•"/>
            </a:pPr>
            <a:r>
              <a:rPr lang="en-US" sz="1200" dirty="0">
                <a:solidFill>
                  <a:schemeClr val="tx1"/>
                </a:solidFill>
              </a:rPr>
              <a:t>On partial dependence for each features. Features duration, balance, job, education, month previous and </a:t>
            </a:r>
            <a:r>
              <a:rPr lang="en-US" sz="1200" dirty="0" err="1">
                <a:solidFill>
                  <a:schemeClr val="tx1"/>
                </a:solidFill>
              </a:rPr>
              <a:t>poutcome</a:t>
            </a:r>
            <a:r>
              <a:rPr lang="en-US" sz="1200" dirty="0">
                <a:solidFill>
                  <a:schemeClr val="tx1"/>
                </a:solidFill>
              </a:rPr>
              <a:t> the curve rises meaning that it is directly proportional to the deposit, so the potential for term deposit customers is also high. </a:t>
            </a:r>
            <a:endParaRPr lang="id-ID" sz="1200" dirty="0">
              <a:solidFill>
                <a:schemeClr val="tx1"/>
              </a:solidFill>
            </a:endParaRPr>
          </a:p>
          <a:p>
            <a:pPr marL="171450" lvl="0" indent="-171450" algn="l" rtl="0">
              <a:spcBef>
                <a:spcPts val="0"/>
              </a:spcBef>
              <a:spcAft>
                <a:spcPts val="0"/>
              </a:spcAft>
              <a:buFont typeface="Arial" panose="020B0604020202020204" pitchFamily="34" charset="0"/>
              <a:buChar char="•"/>
            </a:pPr>
            <a:r>
              <a:rPr lang="en-US" sz="1200" dirty="0">
                <a:solidFill>
                  <a:schemeClr val="tx1"/>
                </a:solidFill>
              </a:rPr>
              <a:t>Features </a:t>
            </a:r>
            <a:r>
              <a:rPr lang="en-US" sz="1200" dirty="0" err="1">
                <a:solidFill>
                  <a:schemeClr val="tx1"/>
                </a:solidFill>
              </a:rPr>
              <a:t>pdays</a:t>
            </a:r>
            <a:r>
              <a:rPr lang="en-US" sz="1200" dirty="0">
                <a:solidFill>
                  <a:schemeClr val="tx1"/>
                </a:solidFill>
              </a:rPr>
              <a:t>, age, and day are straight curves meaning that it has no effect on whether the customer will term deposit or not.</a:t>
            </a:r>
            <a:endParaRPr lang="id-ID" sz="1200" dirty="0">
              <a:solidFill>
                <a:schemeClr val="tx1"/>
              </a:solidFill>
            </a:endParaRPr>
          </a:p>
          <a:p>
            <a:pPr marL="171450" lvl="0" indent="-171450" algn="l" rtl="0">
              <a:spcBef>
                <a:spcPts val="0"/>
              </a:spcBef>
              <a:spcAft>
                <a:spcPts val="0"/>
              </a:spcAft>
              <a:buFont typeface="Arial" panose="020B0604020202020204" pitchFamily="34" charset="0"/>
              <a:buChar char="•"/>
            </a:pPr>
            <a:r>
              <a:rPr lang="en-US" sz="1200" dirty="0">
                <a:solidFill>
                  <a:schemeClr val="tx1"/>
                </a:solidFill>
              </a:rPr>
              <a:t>Features default, housing, loans, contacts and campaigns curve downward, meaning that customers with potential for term deposit are decreasing</a:t>
            </a:r>
            <a:r>
              <a:rPr lang="id-ID" sz="1200" dirty="0">
                <a:solidFill>
                  <a:schemeClr val="tx1"/>
                </a:solidFill>
              </a:rPr>
              <a:t>.</a:t>
            </a:r>
          </a:p>
        </p:txBody>
      </p:sp>
      <p:pic>
        <p:nvPicPr>
          <p:cNvPr id="7" name="Gambar 6" descr="Sebuah gambar berisi teks, grafik vektor&#10;&#10;Deskripsi dibuat secara otomatis">
            <a:extLst>
              <a:ext uri="{FF2B5EF4-FFF2-40B4-BE49-F238E27FC236}">
                <a16:creationId xmlns:a16="http://schemas.microsoft.com/office/drawing/2014/main" id="{19231178-58B5-827C-C6D9-D7E54CEB00D8}"/>
              </a:ext>
            </a:extLst>
          </p:cNvPr>
          <p:cNvPicPr>
            <a:picLocks noChangeAspect="1"/>
          </p:cNvPicPr>
          <p:nvPr/>
        </p:nvPicPr>
        <p:blipFill>
          <a:blip r:embed="rId8"/>
          <a:stretch>
            <a:fillRect/>
          </a:stretch>
        </p:blipFill>
        <p:spPr>
          <a:xfrm>
            <a:off x="5291567" y="1045389"/>
            <a:ext cx="3301482" cy="3268599"/>
          </a:xfrm>
          <a:prstGeom prst="rect">
            <a:avLst/>
          </a:prstGeom>
        </p:spPr>
      </p:pic>
      <p:sp>
        <p:nvSpPr>
          <p:cNvPr id="8" name="Kotak Teks 7">
            <a:extLst>
              <a:ext uri="{FF2B5EF4-FFF2-40B4-BE49-F238E27FC236}">
                <a16:creationId xmlns:a16="http://schemas.microsoft.com/office/drawing/2014/main" id="{650A40DF-8550-21F4-6865-E44E26222873}"/>
              </a:ext>
            </a:extLst>
          </p:cNvPr>
          <p:cNvSpPr txBox="1"/>
          <p:nvPr/>
        </p:nvSpPr>
        <p:spPr>
          <a:xfrm>
            <a:off x="5723092" y="4098111"/>
            <a:ext cx="2714877" cy="276999"/>
          </a:xfrm>
          <a:prstGeom prst="rect">
            <a:avLst/>
          </a:prstGeom>
          <a:noFill/>
        </p:spPr>
        <p:txBody>
          <a:bodyPr wrap="square">
            <a:spAutoFit/>
          </a:bodyPr>
          <a:lstStyle/>
          <a:p>
            <a:pPr algn="ctr"/>
            <a:r>
              <a:rPr lang="id-ID" sz="1200" dirty="0" err="1">
                <a:solidFill>
                  <a:schemeClr val="bg1"/>
                </a:solidFill>
                <a:latin typeface="var(--font-family-default-latin)"/>
              </a:rPr>
              <a:t>This</a:t>
            </a:r>
            <a:r>
              <a:rPr lang="id-ID" sz="1200" dirty="0">
                <a:solidFill>
                  <a:schemeClr val="bg1"/>
                </a:solidFill>
                <a:latin typeface="var(--font-family-default-latin)"/>
              </a:rPr>
              <a:t> </a:t>
            </a:r>
            <a:r>
              <a:rPr lang="id-ID" sz="1200" dirty="0" err="1">
                <a:solidFill>
                  <a:schemeClr val="bg1"/>
                </a:solidFill>
                <a:latin typeface="var(--font-family-default-latin)"/>
              </a:rPr>
              <a:t>photo</a:t>
            </a:r>
            <a:r>
              <a:rPr lang="id-ID" sz="1200" dirty="0">
                <a:solidFill>
                  <a:schemeClr val="bg1"/>
                </a:solidFill>
                <a:latin typeface="var(--font-family-default-latin)"/>
              </a:rPr>
              <a:t> pinterest.com</a:t>
            </a:r>
          </a:p>
        </p:txBody>
      </p:sp>
      <p:sp>
        <p:nvSpPr>
          <p:cNvPr id="9" name="Google Shape;1277;p56">
            <a:extLst>
              <a:ext uri="{FF2B5EF4-FFF2-40B4-BE49-F238E27FC236}">
                <a16:creationId xmlns:a16="http://schemas.microsoft.com/office/drawing/2014/main" id="{BA426794-7F80-8FE6-307E-2E02A3F26071}"/>
              </a:ext>
            </a:extLst>
          </p:cNvPr>
          <p:cNvSpPr/>
          <p:nvPr/>
        </p:nvSpPr>
        <p:spPr>
          <a:xfrm>
            <a:off x="786958" y="3171548"/>
            <a:ext cx="4603310" cy="1815121"/>
          </a:xfrm>
          <a:prstGeom prst="roundRect">
            <a:avLst>
              <a:gd name="adj" fmla="val 13666"/>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sz="1200" b="1" dirty="0">
                <a:solidFill>
                  <a:schemeClr val="tx1"/>
                </a:solidFill>
              </a:rPr>
              <a:t>The core feature that must be improved is because the highest feature is </a:t>
            </a:r>
            <a:r>
              <a:rPr lang="en-US" sz="1200" b="1" dirty="0" err="1">
                <a:solidFill>
                  <a:schemeClr val="tx1"/>
                </a:solidFill>
              </a:rPr>
              <a:t>poutcome</a:t>
            </a:r>
            <a:r>
              <a:rPr lang="en-US" sz="1200" b="1" dirty="0">
                <a:solidFill>
                  <a:schemeClr val="tx1"/>
                </a:solidFill>
              </a:rPr>
              <a:t>. </a:t>
            </a:r>
            <a:r>
              <a:rPr lang="en-US" sz="1200" b="1" dirty="0" err="1">
                <a:solidFill>
                  <a:schemeClr val="tx1"/>
                </a:solidFill>
              </a:rPr>
              <a:t>Poutcome</a:t>
            </a:r>
            <a:r>
              <a:rPr lang="en-US" sz="1200" b="1" dirty="0">
                <a:solidFill>
                  <a:schemeClr val="tx1"/>
                </a:solidFill>
              </a:rPr>
              <a:t> is the result of the previous marketing campaign. While in partial dependence for each features the value of the campaign is decreasing, meaning that the campaign that has been carried out does not increase the number of term deposit customers. means that the thing that must be improved is the way of marketing campaigns to increase deposits.</a:t>
            </a:r>
            <a:endParaRPr lang="id-ID" sz="1200" b="1" dirty="0">
              <a:solidFill>
                <a:schemeClr val="tx1"/>
              </a:solidFill>
            </a:endParaRPr>
          </a:p>
        </p:txBody>
      </p:sp>
    </p:spTree>
    <p:extLst>
      <p:ext uri="{BB962C8B-B14F-4D97-AF65-F5344CB8AC3E}">
        <p14:creationId xmlns:p14="http://schemas.microsoft.com/office/powerpoint/2010/main" val="1116839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7" name="Google Shape;557;p43"/>
          <p:cNvSpPr txBox="1">
            <a:spLocks noGrp="1"/>
          </p:cNvSpPr>
          <p:nvPr>
            <p:ph type="title"/>
          </p:nvPr>
        </p:nvSpPr>
        <p:spPr>
          <a:xfrm>
            <a:off x="1592239" y="2005807"/>
            <a:ext cx="595952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4400" dirty="0">
                <a:solidFill>
                  <a:schemeClr val="bg1"/>
                </a:solidFill>
              </a:rPr>
              <a:t>E.</a:t>
            </a:r>
            <a:r>
              <a:rPr lang="id-ID" sz="4400" b="1" i="0" dirty="0">
                <a:ln>
                  <a:noFill/>
                </a:ln>
                <a:solidFill>
                  <a:schemeClr val="bg1"/>
                </a:solidFill>
                <a:latin typeface="Open Sans"/>
              </a:rPr>
              <a:t> </a:t>
            </a:r>
            <a:r>
              <a:rPr lang="id-ID" sz="4400" b="1" i="0" dirty="0" err="1">
                <a:ln>
                  <a:noFill/>
                </a:ln>
                <a:solidFill>
                  <a:schemeClr val="bg1"/>
                </a:solidFill>
                <a:latin typeface="Open Sans"/>
              </a:rPr>
              <a:t>Conclusion</a:t>
            </a:r>
            <a:r>
              <a:rPr lang="id-ID" sz="4400" b="1" i="0" dirty="0">
                <a:ln>
                  <a:noFill/>
                </a:ln>
                <a:solidFill>
                  <a:schemeClr val="bg1"/>
                </a:solidFill>
                <a:latin typeface="Open Sans"/>
              </a:rPr>
              <a:t> &amp; </a:t>
            </a:r>
            <a:r>
              <a:rPr lang="id-ID" sz="4400" b="1" i="0" dirty="0" err="1">
                <a:ln>
                  <a:noFill/>
                </a:ln>
                <a:solidFill>
                  <a:schemeClr val="bg1"/>
                </a:solidFill>
                <a:latin typeface="Open Sans"/>
              </a:rPr>
              <a:t>Recommandation</a:t>
            </a:r>
            <a:r>
              <a:rPr lang="id-ID" sz="4400" b="1" i="0" dirty="0">
                <a:ln>
                  <a:noFill/>
                </a:ln>
                <a:solidFill>
                  <a:schemeClr val="bg1"/>
                </a:solidFill>
                <a:latin typeface="Open Sans"/>
              </a:rPr>
              <a:t> Business </a:t>
            </a:r>
            <a:r>
              <a:rPr lang="id-ID" sz="4400" b="1" i="0" dirty="0" err="1">
                <a:ln>
                  <a:noFill/>
                </a:ln>
                <a:solidFill>
                  <a:schemeClr val="bg1"/>
                </a:solidFill>
                <a:latin typeface="Open Sans"/>
              </a:rPr>
              <a:t>Insight</a:t>
            </a:r>
            <a:endParaRPr lang="id-ID" sz="4400" dirty="0">
              <a:solidFill>
                <a:schemeClr val="bg1"/>
              </a:solidFill>
              <a:latin typeface="Fira Sans"/>
              <a:ea typeface="Fira Sans"/>
              <a:cs typeface="Fira Sans"/>
              <a:sym typeface="Fira Sans"/>
            </a:endParaRPr>
          </a:p>
        </p:txBody>
      </p:sp>
      <p:grpSp>
        <p:nvGrpSpPr>
          <p:cNvPr id="560" name="Google Shape;560;p43"/>
          <p:cNvGrpSpPr/>
          <p:nvPr/>
        </p:nvGrpSpPr>
        <p:grpSpPr>
          <a:xfrm>
            <a:off x="192327" y="335373"/>
            <a:ext cx="239095" cy="171413"/>
            <a:chOff x="-1593925" y="-140225"/>
            <a:chExt cx="331800" cy="237875"/>
          </a:xfrm>
        </p:grpSpPr>
        <p:cxnSp>
          <p:nvCxnSpPr>
            <p:cNvPr id="561" name="Google Shape;561;p43"/>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562" name="Google Shape;562;p43"/>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563" name="Google Shape;563;p43"/>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564" name="Google Shape;564;p43"/>
          <p:cNvGrpSpPr/>
          <p:nvPr/>
        </p:nvGrpSpPr>
        <p:grpSpPr>
          <a:xfrm>
            <a:off x="192331" y="1823751"/>
            <a:ext cx="239088" cy="182056"/>
            <a:chOff x="359175" y="637250"/>
            <a:chExt cx="255300" cy="194400"/>
          </a:xfrm>
        </p:grpSpPr>
        <p:grpSp>
          <p:nvGrpSpPr>
            <p:cNvPr id="565" name="Google Shape;565;p43"/>
            <p:cNvGrpSpPr/>
            <p:nvPr/>
          </p:nvGrpSpPr>
          <p:grpSpPr>
            <a:xfrm>
              <a:off x="359175" y="637250"/>
              <a:ext cx="255300" cy="78000"/>
              <a:chOff x="648300" y="324950"/>
              <a:chExt cx="255300" cy="78000"/>
            </a:xfrm>
          </p:grpSpPr>
          <p:cxnSp>
            <p:nvCxnSpPr>
              <p:cNvPr id="566" name="Google Shape;566;p43"/>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567" name="Google Shape;567;p43"/>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568" name="Google Shape;568;p43"/>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569" name="Google Shape;569;p43"/>
          <p:cNvGrpSpPr/>
          <p:nvPr/>
        </p:nvGrpSpPr>
        <p:grpSpPr>
          <a:xfrm>
            <a:off x="223704" y="2465582"/>
            <a:ext cx="176342" cy="159500"/>
            <a:chOff x="518158" y="1088300"/>
            <a:chExt cx="176342" cy="159500"/>
          </a:xfrm>
        </p:grpSpPr>
        <p:cxnSp>
          <p:nvCxnSpPr>
            <p:cNvPr id="570" name="Google Shape;570;p43"/>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571" name="Google Shape;571;p43"/>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572" name="Google Shape;572;p43"/>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573" name="Google Shape;573;p43"/>
          <p:cNvGrpSpPr/>
          <p:nvPr/>
        </p:nvGrpSpPr>
        <p:grpSpPr>
          <a:xfrm>
            <a:off x="223675" y="3084858"/>
            <a:ext cx="176400" cy="263091"/>
            <a:chOff x="519725" y="1778180"/>
            <a:chExt cx="176400" cy="263091"/>
          </a:xfrm>
        </p:grpSpPr>
        <p:sp>
          <p:nvSpPr>
            <p:cNvPr id="574" name="Google Shape;574;p43"/>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3"/>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43"/>
          <p:cNvGrpSpPr/>
          <p:nvPr/>
        </p:nvGrpSpPr>
        <p:grpSpPr>
          <a:xfrm>
            <a:off x="218275" y="3807724"/>
            <a:ext cx="187200" cy="159600"/>
            <a:chOff x="508825" y="2429151"/>
            <a:chExt cx="187200" cy="159600"/>
          </a:xfrm>
        </p:grpSpPr>
        <p:sp>
          <p:nvSpPr>
            <p:cNvPr id="577" name="Google Shape;577;p43"/>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579" name="Google Shape;579;p43"/>
          <p:cNvGrpSpPr/>
          <p:nvPr/>
        </p:nvGrpSpPr>
        <p:grpSpPr>
          <a:xfrm>
            <a:off x="223675" y="4427100"/>
            <a:ext cx="176400" cy="176400"/>
            <a:chOff x="514225" y="2875375"/>
            <a:chExt cx="176400" cy="176400"/>
          </a:xfrm>
        </p:grpSpPr>
        <p:sp>
          <p:nvSpPr>
            <p:cNvPr id="580" name="Google Shape;580;p43"/>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 name="Google Shape;581;p43"/>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582" name="Google Shape;582;p43"/>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583" name="Google Shape;583;p43">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43"/>
          <p:cNvGrpSpPr/>
          <p:nvPr/>
        </p:nvGrpSpPr>
        <p:grpSpPr>
          <a:xfrm rot="10800000">
            <a:off x="8745326" y="4425438"/>
            <a:ext cx="119400" cy="54900"/>
            <a:chOff x="8645564" y="4373138"/>
            <a:chExt cx="119400" cy="54900"/>
          </a:xfrm>
        </p:grpSpPr>
        <p:cxnSp>
          <p:nvCxnSpPr>
            <p:cNvPr id="585" name="Google Shape;585;p43"/>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86" name="Google Shape;586;p43"/>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87" name="Google Shape;587;p43">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a:hlinkClick r:id="rId6"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a:hlinkClick r:id="" action="ppaction://hlinkshowjump?jump=previousslide"/>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 name="Google Shape;593;p43"/>
          <p:cNvGrpSpPr/>
          <p:nvPr/>
        </p:nvGrpSpPr>
        <p:grpSpPr>
          <a:xfrm>
            <a:off x="8745348" y="3979338"/>
            <a:ext cx="119400" cy="54900"/>
            <a:chOff x="8745348" y="3979338"/>
            <a:chExt cx="119400" cy="54900"/>
          </a:xfrm>
        </p:grpSpPr>
        <p:cxnSp>
          <p:nvCxnSpPr>
            <p:cNvPr id="594" name="Google Shape;594;p43">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95" name="Google Shape;595;p43">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Tree>
    <p:extLst>
      <p:ext uri="{BB962C8B-B14F-4D97-AF65-F5344CB8AC3E}">
        <p14:creationId xmlns:p14="http://schemas.microsoft.com/office/powerpoint/2010/main" val="2889031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12" name="Persegi Panjang 11">
            <a:extLst>
              <a:ext uri="{FF2B5EF4-FFF2-40B4-BE49-F238E27FC236}">
                <a16:creationId xmlns:a16="http://schemas.microsoft.com/office/drawing/2014/main" id="{AF4ACB30-D43E-A6FE-4D34-8D89845A9D74}"/>
              </a:ext>
            </a:extLst>
          </p:cNvPr>
          <p:cNvSpPr/>
          <p:nvPr/>
        </p:nvSpPr>
        <p:spPr>
          <a:xfrm>
            <a:off x="960158" y="1327208"/>
            <a:ext cx="7480655" cy="27914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id-ID" dirty="0">
              <a:solidFill>
                <a:schemeClr val="tx1"/>
              </a:solidFill>
            </a:endParaRPr>
          </a:p>
        </p:txBody>
      </p:sp>
      <p:sp>
        <p:nvSpPr>
          <p:cNvPr id="360" name="Google Shape;360;p39"/>
          <p:cNvSpPr txBox="1">
            <a:spLocks noGrp="1"/>
          </p:cNvSpPr>
          <p:nvPr>
            <p:ph type="title"/>
          </p:nvPr>
        </p:nvSpPr>
        <p:spPr>
          <a:xfrm>
            <a:off x="960158" y="421080"/>
            <a:ext cx="4632568" cy="572700"/>
          </a:xfrm>
          <a:prstGeom prst="rect">
            <a:avLst/>
          </a:prstGeom>
        </p:spPr>
        <p:txBody>
          <a:bodyPr spcFirstLastPara="1" wrap="square" lIns="91425" tIns="91425" rIns="91425" bIns="91425" anchor="t" anchorCtr="0">
            <a:normAutofit fontScale="90000"/>
          </a:bodyPr>
          <a:lstStyle/>
          <a:p>
            <a:pPr lvl="0" algn="l" rtl="0">
              <a:spcBef>
                <a:spcPts val="0"/>
              </a:spcBef>
              <a:spcAft>
                <a:spcPts val="0"/>
              </a:spcAft>
            </a:pPr>
            <a:r>
              <a:rPr lang="id-ID" sz="2800" dirty="0" err="1">
                <a:latin typeface="Fira Sans"/>
                <a:ea typeface="Fira Sans"/>
                <a:cs typeface="Fira Sans"/>
                <a:sym typeface="Fira Sans"/>
              </a:rPr>
              <a:t>Conclusion</a:t>
            </a:r>
            <a:endParaRPr lang="id-ID" sz="2800" dirty="0">
              <a:latin typeface="Fira Sans"/>
              <a:ea typeface="Fira Sans"/>
              <a:cs typeface="Fira Sans"/>
              <a:sym typeface="Fira Sans"/>
            </a:endParaRPr>
          </a:p>
        </p:txBody>
      </p:sp>
      <p:sp>
        <p:nvSpPr>
          <p:cNvPr id="361" name="Google Shape;361;p39"/>
          <p:cNvSpPr/>
          <p:nvPr/>
        </p:nvSpPr>
        <p:spPr>
          <a:xfrm rot="-54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9"/>
          <p:cNvGrpSpPr/>
          <p:nvPr/>
        </p:nvGrpSpPr>
        <p:grpSpPr>
          <a:xfrm>
            <a:off x="192327" y="335373"/>
            <a:ext cx="239095" cy="171413"/>
            <a:chOff x="-1593925" y="-140225"/>
            <a:chExt cx="331800" cy="237875"/>
          </a:xfrm>
        </p:grpSpPr>
        <p:cxnSp>
          <p:nvCxnSpPr>
            <p:cNvPr id="363" name="Google Shape;363;p39"/>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364" name="Google Shape;364;p39"/>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365" name="Google Shape;365;p39"/>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366" name="Google Shape;366;p39"/>
          <p:cNvGrpSpPr/>
          <p:nvPr/>
        </p:nvGrpSpPr>
        <p:grpSpPr>
          <a:xfrm>
            <a:off x="192331" y="1823751"/>
            <a:ext cx="239088" cy="182056"/>
            <a:chOff x="359175" y="637250"/>
            <a:chExt cx="255300" cy="194400"/>
          </a:xfrm>
        </p:grpSpPr>
        <p:grpSp>
          <p:nvGrpSpPr>
            <p:cNvPr id="367" name="Google Shape;367;p39"/>
            <p:cNvGrpSpPr/>
            <p:nvPr/>
          </p:nvGrpSpPr>
          <p:grpSpPr>
            <a:xfrm>
              <a:off x="359175" y="637250"/>
              <a:ext cx="255300" cy="78000"/>
              <a:chOff x="648300" y="324950"/>
              <a:chExt cx="255300" cy="78000"/>
            </a:xfrm>
          </p:grpSpPr>
          <p:cxnSp>
            <p:nvCxnSpPr>
              <p:cNvPr id="368" name="Google Shape;368;p39"/>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369" name="Google Shape;369;p39"/>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370" name="Google Shape;370;p39"/>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371" name="Google Shape;371;p39"/>
          <p:cNvGrpSpPr/>
          <p:nvPr/>
        </p:nvGrpSpPr>
        <p:grpSpPr>
          <a:xfrm>
            <a:off x="223704" y="2465582"/>
            <a:ext cx="176342" cy="159500"/>
            <a:chOff x="518158" y="1088300"/>
            <a:chExt cx="176342" cy="159500"/>
          </a:xfrm>
        </p:grpSpPr>
        <p:cxnSp>
          <p:nvCxnSpPr>
            <p:cNvPr id="372" name="Google Shape;372;p39"/>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373" name="Google Shape;373;p39"/>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374" name="Google Shape;374;p39"/>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375" name="Google Shape;375;p39"/>
          <p:cNvGrpSpPr/>
          <p:nvPr/>
        </p:nvGrpSpPr>
        <p:grpSpPr>
          <a:xfrm>
            <a:off x="223675" y="3084858"/>
            <a:ext cx="176400" cy="263091"/>
            <a:chOff x="519725" y="1778180"/>
            <a:chExt cx="176400" cy="263091"/>
          </a:xfrm>
        </p:grpSpPr>
        <p:sp>
          <p:nvSpPr>
            <p:cNvPr id="376" name="Google Shape;376;p39"/>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39"/>
          <p:cNvGrpSpPr/>
          <p:nvPr/>
        </p:nvGrpSpPr>
        <p:grpSpPr>
          <a:xfrm>
            <a:off x="218275" y="3807724"/>
            <a:ext cx="187200" cy="159600"/>
            <a:chOff x="508825" y="2429151"/>
            <a:chExt cx="187200" cy="159600"/>
          </a:xfrm>
        </p:grpSpPr>
        <p:sp>
          <p:nvSpPr>
            <p:cNvPr id="379" name="Google Shape;379;p39"/>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381" name="Google Shape;381;p39"/>
          <p:cNvGrpSpPr/>
          <p:nvPr/>
        </p:nvGrpSpPr>
        <p:grpSpPr>
          <a:xfrm>
            <a:off x="223675" y="4427100"/>
            <a:ext cx="176400" cy="176400"/>
            <a:chOff x="514225" y="2875375"/>
            <a:chExt cx="176400" cy="176400"/>
          </a:xfrm>
        </p:grpSpPr>
        <p:sp>
          <p:nvSpPr>
            <p:cNvPr id="382" name="Google Shape;382;p39"/>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 name="Google Shape;383;p39"/>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84" name="Google Shape;384;p39"/>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91" name="Google Shape;391;p39">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a:hlinkClick r:id="rId6"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Kotak Teks 17">
            <a:extLst>
              <a:ext uri="{FF2B5EF4-FFF2-40B4-BE49-F238E27FC236}">
                <a16:creationId xmlns:a16="http://schemas.microsoft.com/office/drawing/2014/main" id="{BB7FC782-DBDA-4AE6-3F1D-A5C31899DFB7}"/>
              </a:ext>
            </a:extLst>
          </p:cNvPr>
          <p:cNvSpPr txBox="1"/>
          <p:nvPr/>
        </p:nvSpPr>
        <p:spPr>
          <a:xfrm>
            <a:off x="960158" y="1337355"/>
            <a:ext cx="7291650" cy="2703304"/>
          </a:xfrm>
          <a:prstGeom prst="rect">
            <a:avLst/>
          </a:prstGeom>
          <a:noFill/>
        </p:spPr>
        <p:txBody>
          <a:bodyPr wrap="square">
            <a:spAutoFit/>
          </a:bodyPr>
          <a:lstStyle/>
          <a:p>
            <a:pPr marL="298450" marR="121920" indent="-285750">
              <a:lnSpc>
                <a:spcPct val="100000"/>
              </a:lnSpc>
              <a:spcBef>
                <a:spcPts val="100"/>
              </a:spcBef>
              <a:buClr>
                <a:srgbClr val="000000"/>
              </a:buClr>
              <a:buSzPct val="92857"/>
              <a:buFont typeface="Arial" panose="020B0604020202020204" pitchFamily="34" charset="0"/>
              <a:buChar char="•"/>
              <a:tabLst>
                <a:tab pos="76200" algn="l"/>
              </a:tabLst>
            </a:pPr>
            <a:r>
              <a:rPr lang="en-US" sz="1400" spc="-10" dirty="0">
                <a:solidFill>
                  <a:srgbClr val="283149"/>
                </a:solidFill>
                <a:latin typeface="Roboto"/>
                <a:cs typeface="Roboto"/>
              </a:rPr>
              <a:t>The author split the train &amp; test data at the beginning to avoid data leakage. </a:t>
            </a:r>
            <a:endParaRPr lang="id-ID" spc="-10" dirty="0">
              <a:solidFill>
                <a:srgbClr val="283149"/>
              </a:solidFill>
              <a:latin typeface="Roboto"/>
              <a:cs typeface="Roboto"/>
            </a:endParaRPr>
          </a:p>
          <a:p>
            <a:pPr marL="298450" marR="121920" indent="-285750">
              <a:lnSpc>
                <a:spcPct val="100000"/>
              </a:lnSpc>
              <a:spcBef>
                <a:spcPts val="100"/>
              </a:spcBef>
              <a:buClr>
                <a:srgbClr val="000000"/>
              </a:buClr>
              <a:buSzPct val="92857"/>
              <a:buFont typeface="Arial" panose="020B0604020202020204" pitchFamily="34" charset="0"/>
              <a:buChar char="•"/>
              <a:tabLst>
                <a:tab pos="76200" algn="l"/>
              </a:tabLst>
            </a:pPr>
            <a:r>
              <a:rPr lang="en-US" sz="1400" spc="-10" dirty="0">
                <a:solidFill>
                  <a:srgbClr val="283149"/>
                </a:solidFill>
                <a:latin typeface="Roboto"/>
                <a:cs typeface="Roboto"/>
              </a:rPr>
              <a:t>The best models Logistic Regression, Naive Bayes, Support Vector Machine, (SVM) were selected because these models have the lowest accuracy difference (below 15%) compared to other baseline models so they were selected for tuning.</a:t>
            </a:r>
            <a:endParaRPr lang="id-ID" spc="-10" dirty="0">
              <a:solidFill>
                <a:srgbClr val="283149"/>
              </a:solidFill>
              <a:latin typeface="Roboto"/>
              <a:cs typeface="Roboto"/>
            </a:endParaRPr>
          </a:p>
          <a:p>
            <a:pPr marL="298450" marR="121920" indent="-285750">
              <a:lnSpc>
                <a:spcPct val="100000"/>
              </a:lnSpc>
              <a:spcBef>
                <a:spcPts val="100"/>
              </a:spcBef>
              <a:buClr>
                <a:srgbClr val="000000"/>
              </a:buClr>
              <a:buSzPct val="92857"/>
              <a:buFont typeface="Arial" panose="020B0604020202020204" pitchFamily="34" charset="0"/>
              <a:buChar char="•"/>
              <a:tabLst>
                <a:tab pos="76200" algn="l"/>
              </a:tabLst>
            </a:pPr>
            <a:r>
              <a:rPr lang="en-US" spc="-10" dirty="0">
                <a:solidFill>
                  <a:srgbClr val="283149"/>
                </a:solidFill>
                <a:latin typeface="Roboto"/>
                <a:cs typeface="Roboto"/>
              </a:rPr>
              <a:t>The author chooses to determine the best baseline model by looking at the difference in accuracy of train and test data because if you look at accuracy alone it is less precise, this opinion is based on discussions by</a:t>
            </a:r>
            <a:r>
              <a:rPr lang="id-ID" spc="-10" dirty="0">
                <a:solidFill>
                  <a:srgbClr val="283149"/>
                </a:solidFill>
                <a:latin typeface="Roboto"/>
                <a:cs typeface="Roboto"/>
              </a:rPr>
              <a:t> </a:t>
            </a:r>
            <a:r>
              <a:rPr lang="id-ID" spc="-20" dirty="0">
                <a:solidFill>
                  <a:srgbClr val="283149"/>
                </a:solidFill>
                <a:latin typeface="Roboto"/>
                <a:cs typeface="Roboto"/>
              </a:rPr>
              <a:t>Rafael in </a:t>
            </a:r>
            <a:r>
              <a:rPr lang="id-ID" spc="-20" dirty="0">
                <a:solidFill>
                  <a:srgbClr val="283149"/>
                </a:solidFill>
                <a:latin typeface="Roboto"/>
                <a:cs typeface="Roboto"/>
                <a:hlinkClick r:id="rId7"/>
              </a:rPr>
              <a:t>https://www.kaggle.com/datasets/prakharrathi25/banking-dataset-marketing-targets/discussion/308241</a:t>
            </a:r>
            <a:endParaRPr lang="id-ID" dirty="0">
              <a:latin typeface="Roboto"/>
              <a:cs typeface="Roboto"/>
            </a:endParaRPr>
          </a:p>
          <a:p>
            <a:pPr marL="298450" marR="121920" indent="-285750">
              <a:lnSpc>
                <a:spcPct val="100000"/>
              </a:lnSpc>
              <a:spcBef>
                <a:spcPts val="100"/>
              </a:spcBef>
              <a:buClr>
                <a:srgbClr val="000000"/>
              </a:buClr>
              <a:buSzPct val="92857"/>
              <a:buFont typeface="Arial" panose="020B0604020202020204" pitchFamily="34" charset="0"/>
              <a:buChar char="•"/>
              <a:tabLst>
                <a:tab pos="76200" algn="l"/>
              </a:tabLst>
            </a:pPr>
            <a:r>
              <a:rPr lang="en-US" sz="1400" spc="-15" dirty="0">
                <a:solidFill>
                  <a:srgbClr val="283149"/>
                </a:solidFill>
                <a:latin typeface="Roboto"/>
                <a:cs typeface="Roboto"/>
              </a:rPr>
              <a:t>So that with a model that is more sensitive to people who will make term deposits, marketing campaigns can be maximized by approaching people who have criteria or tend to make term deposits with various appropriate marketing methods.</a:t>
            </a:r>
            <a:endParaRPr lang="id-ID" sz="1400" dirty="0">
              <a:latin typeface="Roboto"/>
              <a:cs typeface="Roboto"/>
            </a:endParaRPr>
          </a:p>
        </p:txBody>
      </p:sp>
    </p:spTree>
    <p:extLst>
      <p:ext uri="{BB962C8B-B14F-4D97-AF65-F5344CB8AC3E}">
        <p14:creationId xmlns:p14="http://schemas.microsoft.com/office/powerpoint/2010/main" val="4118521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12" name="Persegi Panjang 11">
            <a:extLst>
              <a:ext uri="{FF2B5EF4-FFF2-40B4-BE49-F238E27FC236}">
                <a16:creationId xmlns:a16="http://schemas.microsoft.com/office/drawing/2014/main" id="{AF4ACB30-D43E-A6FE-4D34-8D89845A9D74}"/>
              </a:ext>
            </a:extLst>
          </p:cNvPr>
          <p:cNvSpPr/>
          <p:nvPr/>
        </p:nvSpPr>
        <p:spPr>
          <a:xfrm>
            <a:off x="720300" y="1261559"/>
            <a:ext cx="8240429" cy="30849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id-ID" dirty="0">
              <a:solidFill>
                <a:schemeClr val="tx1"/>
              </a:solidFill>
            </a:endParaRPr>
          </a:p>
        </p:txBody>
      </p:sp>
      <p:sp>
        <p:nvSpPr>
          <p:cNvPr id="360" name="Google Shape;360;p39"/>
          <p:cNvSpPr txBox="1">
            <a:spLocks noGrp="1"/>
          </p:cNvSpPr>
          <p:nvPr>
            <p:ph type="title"/>
          </p:nvPr>
        </p:nvSpPr>
        <p:spPr>
          <a:xfrm>
            <a:off x="720300" y="510630"/>
            <a:ext cx="8496000" cy="572700"/>
          </a:xfrm>
          <a:prstGeom prst="rect">
            <a:avLst/>
          </a:prstGeom>
        </p:spPr>
        <p:txBody>
          <a:bodyPr spcFirstLastPara="1" wrap="square" lIns="91425" tIns="91425" rIns="91425" bIns="91425" anchor="t" anchorCtr="0">
            <a:normAutofit fontScale="90000"/>
          </a:bodyPr>
          <a:lstStyle/>
          <a:p>
            <a:pPr lvl="0" algn="l" rtl="0">
              <a:spcBef>
                <a:spcPts val="0"/>
              </a:spcBef>
              <a:spcAft>
                <a:spcPts val="0"/>
              </a:spcAft>
            </a:pPr>
            <a:r>
              <a:rPr lang="id-ID" sz="2800" dirty="0" err="1">
                <a:latin typeface="Fira Sans"/>
                <a:ea typeface="Fira Sans"/>
                <a:cs typeface="Fira Sans"/>
                <a:sym typeface="Fira Sans"/>
              </a:rPr>
              <a:t>Recommendation</a:t>
            </a:r>
            <a:r>
              <a:rPr lang="id-ID" sz="2800" dirty="0">
                <a:latin typeface="Fira Sans"/>
                <a:ea typeface="Fira Sans"/>
                <a:cs typeface="Fira Sans"/>
                <a:sym typeface="Fira Sans"/>
              </a:rPr>
              <a:t> </a:t>
            </a:r>
            <a:r>
              <a:rPr lang="id-ID" sz="2800" dirty="0" err="1">
                <a:latin typeface="Fira Sans"/>
                <a:ea typeface="Fira Sans"/>
                <a:cs typeface="Fira Sans"/>
                <a:sym typeface="Fira Sans"/>
              </a:rPr>
              <a:t>Bussiness</a:t>
            </a:r>
            <a:endParaRPr lang="id-ID" sz="2800" dirty="0">
              <a:latin typeface="Fira Sans"/>
              <a:ea typeface="Fira Sans"/>
              <a:cs typeface="Fira Sans"/>
              <a:sym typeface="Fira Sans"/>
            </a:endParaRPr>
          </a:p>
        </p:txBody>
      </p:sp>
      <p:sp>
        <p:nvSpPr>
          <p:cNvPr id="361" name="Google Shape;361;p39"/>
          <p:cNvSpPr/>
          <p:nvPr/>
        </p:nvSpPr>
        <p:spPr>
          <a:xfrm rot="-54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9"/>
          <p:cNvGrpSpPr/>
          <p:nvPr/>
        </p:nvGrpSpPr>
        <p:grpSpPr>
          <a:xfrm>
            <a:off x="192327" y="335373"/>
            <a:ext cx="239095" cy="171413"/>
            <a:chOff x="-1593925" y="-140225"/>
            <a:chExt cx="331800" cy="237875"/>
          </a:xfrm>
        </p:grpSpPr>
        <p:cxnSp>
          <p:nvCxnSpPr>
            <p:cNvPr id="363" name="Google Shape;363;p39"/>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364" name="Google Shape;364;p39"/>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365" name="Google Shape;365;p39"/>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366" name="Google Shape;366;p39"/>
          <p:cNvGrpSpPr/>
          <p:nvPr/>
        </p:nvGrpSpPr>
        <p:grpSpPr>
          <a:xfrm>
            <a:off x="192331" y="1823751"/>
            <a:ext cx="239088" cy="182056"/>
            <a:chOff x="359175" y="637250"/>
            <a:chExt cx="255300" cy="194400"/>
          </a:xfrm>
        </p:grpSpPr>
        <p:grpSp>
          <p:nvGrpSpPr>
            <p:cNvPr id="367" name="Google Shape;367;p39"/>
            <p:cNvGrpSpPr/>
            <p:nvPr/>
          </p:nvGrpSpPr>
          <p:grpSpPr>
            <a:xfrm>
              <a:off x="359175" y="637250"/>
              <a:ext cx="255300" cy="78000"/>
              <a:chOff x="648300" y="324950"/>
              <a:chExt cx="255300" cy="78000"/>
            </a:xfrm>
          </p:grpSpPr>
          <p:cxnSp>
            <p:nvCxnSpPr>
              <p:cNvPr id="368" name="Google Shape;368;p39"/>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369" name="Google Shape;369;p39"/>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370" name="Google Shape;370;p39"/>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371" name="Google Shape;371;p39"/>
          <p:cNvGrpSpPr/>
          <p:nvPr/>
        </p:nvGrpSpPr>
        <p:grpSpPr>
          <a:xfrm>
            <a:off x="223704" y="2465582"/>
            <a:ext cx="176342" cy="159500"/>
            <a:chOff x="518158" y="1088300"/>
            <a:chExt cx="176342" cy="159500"/>
          </a:xfrm>
        </p:grpSpPr>
        <p:cxnSp>
          <p:nvCxnSpPr>
            <p:cNvPr id="372" name="Google Shape;372;p39"/>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373" name="Google Shape;373;p39"/>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374" name="Google Shape;374;p39"/>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375" name="Google Shape;375;p39"/>
          <p:cNvGrpSpPr/>
          <p:nvPr/>
        </p:nvGrpSpPr>
        <p:grpSpPr>
          <a:xfrm>
            <a:off x="223675" y="3084858"/>
            <a:ext cx="176400" cy="263091"/>
            <a:chOff x="519725" y="1778180"/>
            <a:chExt cx="176400" cy="263091"/>
          </a:xfrm>
        </p:grpSpPr>
        <p:sp>
          <p:nvSpPr>
            <p:cNvPr id="376" name="Google Shape;376;p39"/>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39"/>
          <p:cNvGrpSpPr/>
          <p:nvPr/>
        </p:nvGrpSpPr>
        <p:grpSpPr>
          <a:xfrm>
            <a:off x="218275" y="3807724"/>
            <a:ext cx="187200" cy="159600"/>
            <a:chOff x="508825" y="2429151"/>
            <a:chExt cx="187200" cy="159600"/>
          </a:xfrm>
        </p:grpSpPr>
        <p:sp>
          <p:nvSpPr>
            <p:cNvPr id="379" name="Google Shape;379;p39"/>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381" name="Google Shape;381;p39"/>
          <p:cNvGrpSpPr/>
          <p:nvPr/>
        </p:nvGrpSpPr>
        <p:grpSpPr>
          <a:xfrm>
            <a:off x="223675" y="4427100"/>
            <a:ext cx="176400" cy="176400"/>
            <a:chOff x="514225" y="2875375"/>
            <a:chExt cx="176400" cy="176400"/>
          </a:xfrm>
        </p:grpSpPr>
        <p:sp>
          <p:nvSpPr>
            <p:cNvPr id="382" name="Google Shape;382;p39"/>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 name="Google Shape;383;p39"/>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84" name="Google Shape;384;p39"/>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91" name="Google Shape;391;p39">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a:hlinkClick r:id="rId6"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Kotak Teks 17">
            <a:extLst>
              <a:ext uri="{FF2B5EF4-FFF2-40B4-BE49-F238E27FC236}">
                <a16:creationId xmlns:a16="http://schemas.microsoft.com/office/drawing/2014/main" id="{BB7FC782-DBDA-4AE6-3F1D-A5C31899DFB7}"/>
              </a:ext>
            </a:extLst>
          </p:cNvPr>
          <p:cNvSpPr txBox="1"/>
          <p:nvPr/>
        </p:nvSpPr>
        <p:spPr>
          <a:xfrm>
            <a:off x="597665" y="1374722"/>
            <a:ext cx="7980997" cy="2939266"/>
          </a:xfrm>
          <a:prstGeom prst="rect">
            <a:avLst/>
          </a:prstGeom>
          <a:noFill/>
        </p:spPr>
        <p:txBody>
          <a:bodyPr wrap="square">
            <a:spAutoFit/>
          </a:bodyPr>
          <a:lstStyle/>
          <a:p>
            <a:pPr marL="358140" marR="424815" indent="-171450">
              <a:lnSpc>
                <a:spcPct val="100000"/>
              </a:lnSpc>
              <a:spcBef>
                <a:spcPts val="100"/>
              </a:spcBef>
              <a:buFont typeface="Arial" panose="020B0604020202020204" pitchFamily="34" charset="0"/>
              <a:buChar char="•"/>
            </a:pPr>
            <a:r>
              <a:rPr lang="en-US" sz="1200" spc="50" dirty="0">
                <a:latin typeface="Roboto"/>
                <a:cs typeface="Roboto"/>
              </a:rPr>
              <a:t>Business Recommendation Objective: to save on advertising/campaign costs to customers and increase customers who make/Term Deposit subscriptions.</a:t>
            </a:r>
            <a:endParaRPr lang="id-ID" sz="1200" spc="50" dirty="0">
              <a:latin typeface="Roboto"/>
              <a:cs typeface="Roboto"/>
            </a:endParaRPr>
          </a:p>
          <a:p>
            <a:pPr marL="358140" marR="424815" indent="-171450">
              <a:lnSpc>
                <a:spcPct val="100000"/>
              </a:lnSpc>
              <a:spcBef>
                <a:spcPts val="100"/>
              </a:spcBef>
              <a:buFont typeface="Arial" panose="020B0604020202020204" pitchFamily="34" charset="0"/>
              <a:buChar char="•"/>
            </a:pPr>
            <a:r>
              <a:rPr lang="en-US" sz="1200" spc="50" dirty="0">
                <a:latin typeface="Roboto"/>
                <a:cs typeface="Roboto"/>
              </a:rPr>
              <a:t>Using a model to create a list of potential customers who want to make a term deposit, so that the</a:t>
            </a:r>
            <a:r>
              <a:rPr lang="id-ID" sz="1200" spc="50" dirty="0">
                <a:latin typeface="Roboto"/>
                <a:cs typeface="Roboto"/>
              </a:rPr>
              <a:t> </a:t>
            </a:r>
            <a:r>
              <a:rPr lang="en-US" sz="1200" spc="50" dirty="0">
                <a:latin typeface="Roboto"/>
                <a:cs typeface="Roboto"/>
              </a:rPr>
              <a:t>marketing dep</a:t>
            </a:r>
            <a:r>
              <a:rPr lang="id-ID" sz="1200" spc="50" dirty="0" err="1">
                <a:latin typeface="Roboto"/>
                <a:cs typeface="Roboto"/>
              </a:rPr>
              <a:t>ar</a:t>
            </a:r>
            <a:r>
              <a:rPr lang="en-US" sz="1200" spc="50" dirty="0">
                <a:latin typeface="Roboto"/>
                <a:cs typeface="Roboto"/>
              </a:rPr>
              <a:t>t</a:t>
            </a:r>
            <a:r>
              <a:rPr lang="id-ID" sz="1200" spc="50" dirty="0" err="1">
                <a:latin typeface="Roboto"/>
                <a:cs typeface="Roboto"/>
              </a:rPr>
              <a:t>ment</a:t>
            </a:r>
            <a:r>
              <a:rPr lang="en-US" sz="1200" spc="50" dirty="0">
                <a:latin typeface="Roboto"/>
                <a:cs typeface="Roboto"/>
              </a:rPr>
              <a:t> can directly campaign to potential customers in order to save campaign costs.</a:t>
            </a:r>
            <a:endParaRPr lang="id-ID" sz="1200" spc="50" dirty="0">
              <a:latin typeface="Roboto"/>
              <a:cs typeface="Roboto"/>
            </a:endParaRPr>
          </a:p>
          <a:p>
            <a:pPr marL="358140" marR="424815" indent="-171450">
              <a:lnSpc>
                <a:spcPct val="100000"/>
              </a:lnSpc>
              <a:spcBef>
                <a:spcPts val="100"/>
              </a:spcBef>
              <a:buFont typeface="Arial" panose="020B0604020202020204" pitchFamily="34" charset="0"/>
              <a:buChar char="•"/>
            </a:pPr>
            <a:r>
              <a:rPr lang="en-US" sz="1200" spc="50" dirty="0">
                <a:latin typeface="Roboto"/>
                <a:cs typeface="Roboto"/>
              </a:rPr>
              <a:t>Create a general guideline for deposit marketing that contains specific criteria that can make customers become uninterested or vice versa to make deposits based on several facts found from the data, then consider the following points to create a general guideline:</a:t>
            </a:r>
            <a:endParaRPr lang="id-ID" sz="1200" spc="50" dirty="0">
              <a:latin typeface="Roboto"/>
              <a:cs typeface="Roboto"/>
            </a:endParaRPr>
          </a:p>
          <a:p>
            <a:pPr marL="415290" marR="424815" indent="-228600">
              <a:lnSpc>
                <a:spcPct val="100000"/>
              </a:lnSpc>
              <a:spcBef>
                <a:spcPts val="100"/>
              </a:spcBef>
              <a:buFont typeface="+mj-lt"/>
              <a:buAutoNum type="arabicPeriod"/>
            </a:pPr>
            <a:r>
              <a:rPr lang="en-US" sz="1200" spc="50" dirty="0">
                <a:latin typeface="Roboto"/>
                <a:cs typeface="Roboto"/>
              </a:rPr>
              <a:t>Consider campaigning in the 30</a:t>
            </a:r>
            <a:r>
              <a:rPr lang="id-ID" sz="1200" spc="50" dirty="0">
                <a:latin typeface="Roboto"/>
                <a:cs typeface="Roboto"/>
              </a:rPr>
              <a:t>s</a:t>
            </a:r>
            <a:r>
              <a:rPr lang="en-US" sz="1200" spc="50" dirty="0">
                <a:latin typeface="Roboto"/>
                <a:cs typeface="Roboto"/>
              </a:rPr>
              <a:t>.</a:t>
            </a:r>
            <a:endParaRPr lang="id-ID" sz="1200" spc="50" dirty="0">
              <a:latin typeface="Roboto"/>
              <a:cs typeface="Roboto"/>
            </a:endParaRPr>
          </a:p>
          <a:p>
            <a:pPr marL="415290" marR="424815" indent="-228600">
              <a:lnSpc>
                <a:spcPct val="100000"/>
              </a:lnSpc>
              <a:spcBef>
                <a:spcPts val="100"/>
              </a:spcBef>
              <a:buFont typeface="+mj-lt"/>
              <a:buAutoNum type="arabicPeriod"/>
            </a:pPr>
            <a:r>
              <a:rPr lang="en-US" sz="1200" spc="50" dirty="0">
                <a:latin typeface="Roboto"/>
                <a:cs typeface="Roboto"/>
              </a:rPr>
              <a:t>Consider campaigning for non-divorced couples</a:t>
            </a:r>
            <a:endParaRPr lang="id-ID" sz="1200" spc="50" dirty="0">
              <a:latin typeface="Roboto"/>
              <a:cs typeface="Roboto"/>
            </a:endParaRPr>
          </a:p>
          <a:p>
            <a:pPr marL="415290" marR="424815" indent="-228600">
              <a:lnSpc>
                <a:spcPct val="100000"/>
              </a:lnSpc>
              <a:spcBef>
                <a:spcPts val="100"/>
              </a:spcBef>
              <a:buFont typeface="+mj-lt"/>
              <a:buAutoNum type="arabicPeriod"/>
            </a:pPr>
            <a:r>
              <a:rPr lang="en-US" sz="1200" spc="50" dirty="0">
                <a:latin typeface="Roboto"/>
                <a:cs typeface="Roboto"/>
              </a:rPr>
              <a:t>Consider looking at the balance rate in each profession, try to approach more customers who work as management</a:t>
            </a:r>
            <a:endParaRPr lang="id-ID" sz="1200" spc="50" dirty="0">
              <a:latin typeface="Roboto"/>
              <a:cs typeface="Roboto"/>
            </a:endParaRPr>
          </a:p>
          <a:p>
            <a:pPr marL="415290" marR="424815" indent="-228600">
              <a:lnSpc>
                <a:spcPct val="100000"/>
              </a:lnSpc>
              <a:spcBef>
                <a:spcPts val="100"/>
              </a:spcBef>
              <a:buFont typeface="+mj-lt"/>
              <a:buAutoNum type="arabicPeriod"/>
            </a:pPr>
            <a:r>
              <a:rPr lang="en-US" sz="1200" spc="50" dirty="0">
                <a:latin typeface="Roboto"/>
                <a:cs typeface="Roboto"/>
              </a:rPr>
              <a:t>It is not recommended to campaign (contact) customers too often, because the more you contact (campaign / advertise) to customers, the chance for customers to make term deposits is getting smaller.</a:t>
            </a:r>
            <a:endParaRPr lang="id-ID" sz="1200" dirty="0">
              <a:latin typeface="Roboto"/>
              <a:cs typeface="Roboto"/>
            </a:endParaRPr>
          </a:p>
        </p:txBody>
      </p:sp>
    </p:spTree>
    <p:extLst>
      <p:ext uri="{BB962C8B-B14F-4D97-AF65-F5344CB8AC3E}">
        <p14:creationId xmlns:p14="http://schemas.microsoft.com/office/powerpoint/2010/main" val="1506919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893"/>
        <p:cNvGrpSpPr/>
        <p:nvPr/>
      </p:nvGrpSpPr>
      <p:grpSpPr>
        <a:xfrm>
          <a:off x="0" y="0"/>
          <a:ext cx="0" cy="0"/>
          <a:chOff x="0" y="0"/>
          <a:chExt cx="0" cy="0"/>
        </a:xfrm>
      </p:grpSpPr>
      <p:pic>
        <p:nvPicPr>
          <p:cNvPr id="3" name="Gambar 2" descr="Sebuah gambar berisi logo&#10;&#10;Deskripsi dibuat secara otomatis">
            <a:extLst>
              <a:ext uri="{FF2B5EF4-FFF2-40B4-BE49-F238E27FC236}">
                <a16:creationId xmlns:a16="http://schemas.microsoft.com/office/drawing/2014/main" id="{36E0F52B-9327-29EF-937E-7AD9CCB507BA}"/>
              </a:ext>
            </a:extLst>
          </p:cNvPr>
          <p:cNvPicPr>
            <a:picLocks noChangeAspect="1"/>
          </p:cNvPicPr>
          <p:nvPr/>
        </p:nvPicPr>
        <p:blipFill>
          <a:blip r:embed="rId3"/>
          <a:stretch>
            <a:fillRect/>
          </a:stretch>
        </p:blipFill>
        <p:spPr>
          <a:xfrm>
            <a:off x="1403498" y="150186"/>
            <a:ext cx="6092456" cy="2694024"/>
          </a:xfrm>
          <a:prstGeom prst="rect">
            <a:avLst/>
          </a:prstGeom>
        </p:spPr>
      </p:pic>
      <p:pic>
        <p:nvPicPr>
          <p:cNvPr id="4" name="Gambar 3" descr="Sebuah gambar berisi teks, papan klip, grafik vektor&#10;&#10;Deskripsi dibuat secara otomatis">
            <a:extLst>
              <a:ext uri="{FF2B5EF4-FFF2-40B4-BE49-F238E27FC236}">
                <a16:creationId xmlns:a16="http://schemas.microsoft.com/office/drawing/2014/main" id="{DCE37DA0-D72D-43DB-2CC2-DDB33AEA8058}"/>
              </a:ext>
            </a:extLst>
          </p:cNvPr>
          <p:cNvPicPr>
            <a:picLocks noChangeAspect="1"/>
          </p:cNvPicPr>
          <p:nvPr/>
        </p:nvPicPr>
        <p:blipFill>
          <a:blip r:embed="rId4"/>
          <a:stretch>
            <a:fillRect/>
          </a:stretch>
        </p:blipFill>
        <p:spPr>
          <a:xfrm>
            <a:off x="2869356" y="3561906"/>
            <a:ext cx="366067" cy="363732"/>
          </a:xfrm>
          <a:prstGeom prst="rect">
            <a:avLst/>
          </a:prstGeom>
        </p:spPr>
      </p:pic>
      <p:sp>
        <p:nvSpPr>
          <p:cNvPr id="6" name="Kotak Teks 5">
            <a:extLst>
              <a:ext uri="{FF2B5EF4-FFF2-40B4-BE49-F238E27FC236}">
                <a16:creationId xmlns:a16="http://schemas.microsoft.com/office/drawing/2014/main" id="{78AD4374-7AD0-8A8F-05F2-B13479AB7C5F}"/>
              </a:ext>
            </a:extLst>
          </p:cNvPr>
          <p:cNvSpPr txBox="1"/>
          <p:nvPr/>
        </p:nvSpPr>
        <p:spPr>
          <a:xfrm>
            <a:off x="2955850" y="2941448"/>
            <a:ext cx="2690038" cy="523220"/>
          </a:xfrm>
          <a:prstGeom prst="rect">
            <a:avLst/>
          </a:prstGeom>
          <a:noFill/>
        </p:spPr>
        <p:txBody>
          <a:bodyPr wrap="square">
            <a:spAutoFit/>
          </a:bodyPr>
          <a:lstStyle/>
          <a:p>
            <a:pPr marL="0" lvl="0" indent="0" algn="ctr" rtl="0">
              <a:spcBef>
                <a:spcPts val="0"/>
              </a:spcBef>
              <a:spcAft>
                <a:spcPts val="0"/>
              </a:spcAft>
              <a:buClr>
                <a:schemeClr val="dk1"/>
              </a:buClr>
              <a:buSzPts val="1100"/>
              <a:buFont typeface="Arial"/>
              <a:buNone/>
            </a:pPr>
            <a:r>
              <a:rPr lang="en-US" dirty="0">
                <a:solidFill>
                  <a:schemeClr val="bg1"/>
                </a:solidFill>
              </a:rPr>
              <a:t>Do you have any questions?</a:t>
            </a:r>
          </a:p>
          <a:p>
            <a:pPr marL="0" lvl="0" indent="0" algn="ctr" rtl="0">
              <a:spcBef>
                <a:spcPts val="0"/>
              </a:spcBef>
              <a:spcAft>
                <a:spcPts val="0"/>
              </a:spcAft>
              <a:buNone/>
            </a:pPr>
            <a:r>
              <a:rPr lang="id-ID" u="sng" dirty="0">
                <a:solidFill>
                  <a:schemeClr val="hlink"/>
                </a:solidFill>
                <a:hlinkClick r:id="rId5"/>
              </a:rPr>
              <a:t>wulandarinovia663</a:t>
            </a:r>
            <a:r>
              <a:rPr lang="en-US" u="sng" dirty="0">
                <a:solidFill>
                  <a:schemeClr val="hlink"/>
                </a:solidFill>
                <a:hlinkClick r:id="rId5"/>
              </a:rPr>
              <a:t>@gmail.com</a:t>
            </a:r>
            <a:endParaRPr lang="en-US" dirty="0"/>
          </a:p>
        </p:txBody>
      </p:sp>
      <p:pic>
        <p:nvPicPr>
          <p:cNvPr id="8" name="Gambar 7">
            <a:extLst>
              <a:ext uri="{FF2B5EF4-FFF2-40B4-BE49-F238E27FC236}">
                <a16:creationId xmlns:a16="http://schemas.microsoft.com/office/drawing/2014/main" id="{781E640B-340F-AC12-7912-0694E0912287}"/>
              </a:ext>
            </a:extLst>
          </p:cNvPr>
          <p:cNvPicPr>
            <a:picLocks noChangeAspect="1"/>
          </p:cNvPicPr>
          <p:nvPr/>
        </p:nvPicPr>
        <p:blipFill rotWithShape="1">
          <a:blip r:embed="rId6"/>
          <a:srcRect l="12378" t="13022" r="12171" b="12766"/>
          <a:stretch/>
        </p:blipFill>
        <p:spPr>
          <a:xfrm>
            <a:off x="2869356" y="4076415"/>
            <a:ext cx="369812" cy="363732"/>
          </a:xfrm>
          <a:prstGeom prst="rect">
            <a:avLst/>
          </a:prstGeom>
        </p:spPr>
      </p:pic>
      <p:sp>
        <p:nvSpPr>
          <p:cNvPr id="12" name="Kotak Teks 11">
            <a:extLst>
              <a:ext uri="{FF2B5EF4-FFF2-40B4-BE49-F238E27FC236}">
                <a16:creationId xmlns:a16="http://schemas.microsoft.com/office/drawing/2014/main" id="{593FD5D9-4393-8D93-401F-A0F10638D653}"/>
              </a:ext>
            </a:extLst>
          </p:cNvPr>
          <p:cNvSpPr txBox="1"/>
          <p:nvPr/>
        </p:nvSpPr>
        <p:spPr>
          <a:xfrm>
            <a:off x="3235423" y="4121737"/>
            <a:ext cx="2902688" cy="307777"/>
          </a:xfrm>
          <a:prstGeom prst="rect">
            <a:avLst/>
          </a:prstGeom>
          <a:noFill/>
        </p:spPr>
        <p:txBody>
          <a:bodyPr wrap="square">
            <a:spAutoFit/>
          </a:bodyPr>
          <a:lstStyle/>
          <a:p>
            <a:r>
              <a:rPr lang="id-ID" dirty="0">
                <a:solidFill>
                  <a:schemeClr val="bg1"/>
                </a:solidFill>
              </a:rPr>
              <a:t>https://github.com/noviawulandar1</a:t>
            </a:r>
          </a:p>
        </p:txBody>
      </p:sp>
      <p:sp>
        <p:nvSpPr>
          <p:cNvPr id="16" name="Kotak Teks 15">
            <a:extLst>
              <a:ext uri="{FF2B5EF4-FFF2-40B4-BE49-F238E27FC236}">
                <a16:creationId xmlns:a16="http://schemas.microsoft.com/office/drawing/2014/main" id="{B80937AA-B52E-ACF2-1279-469CF491DBA8}"/>
              </a:ext>
            </a:extLst>
          </p:cNvPr>
          <p:cNvSpPr txBox="1"/>
          <p:nvPr/>
        </p:nvSpPr>
        <p:spPr>
          <a:xfrm>
            <a:off x="3235423" y="3542749"/>
            <a:ext cx="4572000" cy="523220"/>
          </a:xfrm>
          <a:prstGeom prst="rect">
            <a:avLst/>
          </a:prstGeom>
          <a:noFill/>
        </p:spPr>
        <p:txBody>
          <a:bodyPr wrap="square">
            <a:spAutoFit/>
          </a:bodyPr>
          <a:lstStyle/>
          <a:p>
            <a:r>
              <a:rPr lang="id-ID" dirty="0">
                <a:solidFill>
                  <a:schemeClr val="bg1"/>
                </a:solidFill>
              </a:rPr>
              <a:t>https://www.linkedin.com/in/novia-wulandari-1247a2228/</a:t>
            </a:r>
          </a:p>
        </p:txBody>
      </p:sp>
      <p:sp>
        <p:nvSpPr>
          <p:cNvPr id="17" name="Kotak Teks 16">
            <a:extLst>
              <a:ext uri="{FF2B5EF4-FFF2-40B4-BE49-F238E27FC236}">
                <a16:creationId xmlns:a16="http://schemas.microsoft.com/office/drawing/2014/main" id="{A6EC667E-4B13-3AAC-457E-EC9D7CE05155}"/>
              </a:ext>
            </a:extLst>
          </p:cNvPr>
          <p:cNvSpPr txBox="1"/>
          <p:nvPr/>
        </p:nvSpPr>
        <p:spPr>
          <a:xfrm>
            <a:off x="2057396" y="4645165"/>
            <a:ext cx="4572000" cy="276999"/>
          </a:xfrm>
          <a:prstGeom prst="rect">
            <a:avLst/>
          </a:prstGeom>
          <a:noFill/>
        </p:spPr>
        <p:txBody>
          <a:bodyPr wrap="square">
            <a:spAutoFit/>
          </a:bodyPr>
          <a:lstStyle/>
          <a:p>
            <a:pPr marL="0" lvl="0" indent="0" algn="ctr" rtl="0">
              <a:spcBef>
                <a:spcPts val="0"/>
              </a:spcBef>
              <a:spcAft>
                <a:spcPts val="0"/>
              </a:spcAft>
              <a:buClr>
                <a:schemeClr val="dk1"/>
              </a:buClr>
              <a:buSzPts val="1100"/>
              <a:buFont typeface="Arial"/>
              <a:buNone/>
            </a:pPr>
            <a:r>
              <a:rPr lang="id-ID" sz="1200" dirty="0" err="1">
                <a:solidFill>
                  <a:schemeClr val="bg1"/>
                </a:solidFill>
              </a:rPr>
              <a:t>Credits</a:t>
            </a:r>
            <a:r>
              <a:rPr lang="id-ID" sz="1200" dirty="0">
                <a:solidFill>
                  <a:schemeClr val="bg1"/>
                </a:solidFill>
              </a:rPr>
              <a:t>: </a:t>
            </a:r>
            <a:r>
              <a:rPr lang="id-ID" sz="1200" dirty="0" err="1">
                <a:solidFill>
                  <a:schemeClr val="bg1"/>
                </a:solidFill>
              </a:rPr>
              <a:t>this</a:t>
            </a:r>
            <a:r>
              <a:rPr lang="id-ID" sz="1200" dirty="0">
                <a:solidFill>
                  <a:schemeClr val="bg1"/>
                </a:solidFill>
              </a:rPr>
              <a:t> </a:t>
            </a:r>
            <a:r>
              <a:rPr lang="id-ID" sz="1200" dirty="0" err="1">
                <a:solidFill>
                  <a:schemeClr val="bg1"/>
                </a:solidFill>
              </a:rPr>
              <a:t>presentation</a:t>
            </a:r>
            <a:r>
              <a:rPr lang="id-ID" sz="1200" dirty="0">
                <a:solidFill>
                  <a:schemeClr val="bg1"/>
                </a:solidFill>
              </a:rPr>
              <a:t> </a:t>
            </a:r>
            <a:r>
              <a:rPr lang="id-ID" sz="1200" dirty="0" err="1">
                <a:solidFill>
                  <a:schemeClr val="bg1"/>
                </a:solidFill>
              </a:rPr>
              <a:t>template</a:t>
            </a:r>
            <a:r>
              <a:rPr lang="id-ID" sz="1200" dirty="0">
                <a:solidFill>
                  <a:schemeClr val="bg1"/>
                </a:solidFill>
              </a:rPr>
              <a:t> </a:t>
            </a:r>
            <a:r>
              <a:rPr lang="id-ID" sz="1200" dirty="0" err="1">
                <a:solidFill>
                  <a:schemeClr val="bg1"/>
                </a:solidFill>
              </a:rPr>
              <a:t>was</a:t>
            </a:r>
            <a:r>
              <a:rPr lang="id-ID" sz="1200" dirty="0">
                <a:solidFill>
                  <a:schemeClr val="bg1"/>
                </a:solidFill>
              </a:rPr>
              <a:t> </a:t>
            </a:r>
            <a:r>
              <a:rPr lang="id-ID" sz="1200" dirty="0" err="1">
                <a:solidFill>
                  <a:schemeClr val="bg1"/>
                </a:solidFill>
              </a:rPr>
              <a:t>creadit</a:t>
            </a:r>
            <a:r>
              <a:rPr lang="id-ID" sz="1200" dirty="0">
                <a:solidFill>
                  <a:schemeClr val="bg1"/>
                </a:solidFill>
              </a:rPr>
              <a:t> </a:t>
            </a:r>
            <a:r>
              <a:rPr lang="id-ID" sz="1200" dirty="0" err="1">
                <a:solidFill>
                  <a:schemeClr val="bg1"/>
                </a:solidFill>
              </a:rPr>
              <a:t>by</a:t>
            </a:r>
            <a:r>
              <a:rPr lang="id-ID" sz="1200" dirty="0">
                <a:solidFill>
                  <a:schemeClr val="bg1"/>
                </a:solidFill>
              </a:rPr>
              <a:t> </a:t>
            </a:r>
            <a:r>
              <a:rPr lang="id-ID" sz="1200" b="1" dirty="0" err="1">
                <a:solidFill>
                  <a:schemeClr val="bg1"/>
                </a:solidFill>
              </a:rPr>
              <a:t>Slidesgo</a:t>
            </a:r>
            <a:endParaRPr lang="en-US" sz="1200"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12" name="Persegi Panjang 11">
            <a:extLst>
              <a:ext uri="{FF2B5EF4-FFF2-40B4-BE49-F238E27FC236}">
                <a16:creationId xmlns:a16="http://schemas.microsoft.com/office/drawing/2014/main" id="{AF4ACB30-D43E-A6FE-4D34-8D89845A9D74}"/>
              </a:ext>
            </a:extLst>
          </p:cNvPr>
          <p:cNvSpPr/>
          <p:nvPr/>
        </p:nvSpPr>
        <p:spPr>
          <a:xfrm>
            <a:off x="943045" y="770416"/>
            <a:ext cx="7480655" cy="4104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Banks can make money in many different ways, although in essence they are still considered lenders.</a:t>
            </a:r>
            <a:endParaRPr lang="id-ID" dirty="0">
              <a:solidFill>
                <a:schemeClr val="tx1"/>
              </a:solidFill>
            </a:endParaRPr>
          </a:p>
        </p:txBody>
      </p:sp>
      <p:sp>
        <p:nvSpPr>
          <p:cNvPr id="360" name="Google Shape;360;p39"/>
          <p:cNvSpPr txBox="1">
            <a:spLocks noGrp="1"/>
          </p:cNvSpPr>
          <p:nvPr>
            <p:ph type="title"/>
          </p:nvPr>
        </p:nvSpPr>
        <p:spPr>
          <a:xfrm>
            <a:off x="720300" y="203962"/>
            <a:ext cx="8496000" cy="572700"/>
          </a:xfrm>
          <a:prstGeom prst="rect">
            <a:avLst/>
          </a:prstGeom>
        </p:spPr>
        <p:txBody>
          <a:bodyPr spcFirstLastPara="1" wrap="square" lIns="91425" tIns="91425" rIns="91425" bIns="91425" anchor="t" anchorCtr="0">
            <a:normAutofit fontScale="90000"/>
          </a:bodyPr>
          <a:lstStyle/>
          <a:p>
            <a:pPr marL="228600" lvl="0" indent="-228600" algn="l" rtl="0">
              <a:spcBef>
                <a:spcPts val="0"/>
              </a:spcBef>
              <a:spcAft>
                <a:spcPts val="0"/>
              </a:spcAft>
              <a:buFont typeface="+mj-lt"/>
              <a:buAutoNum type="arabicPeriod"/>
            </a:pPr>
            <a:r>
              <a:rPr lang="id-ID" sz="2800" dirty="0">
                <a:latin typeface="Fira Sans"/>
                <a:ea typeface="Fira Sans"/>
                <a:cs typeface="Fira Sans"/>
                <a:sym typeface="Fira Sans"/>
              </a:rPr>
              <a:t> </a:t>
            </a:r>
            <a:r>
              <a:rPr lang="id-ID" sz="2800" dirty="0" err="1">
                <a:latin typeface="Fira Sans"/>
                <a:ea typeface="Fira Sans"/>
                <a:cs typeface="Fira Sans"/>
                <a:sym typeface="Fira Sans"/>
              </a:rPr>
              <a:t>Bussiness</a:t>
            </a:r>
            <a:r>
              <a:rPr lang="id-ID" sz="2800" dirty="0">
                <a:latin typeface="Fira Sans"/>
                <a:ea typeface="Fira Sans"/>
                <a:cs typeface="Fira Sans"/>
                <a:sym typeface="Fira Sans"/>
              </a:rPr>
              <a:t> &amp; Data </a:t>
            </a:r>
            <a:r>
              <a:rPr lang="id-ID" sz="2800" dirty="0" err="1">
                <a:latin typeface="Fira Sans"/>
                <a:ea typeface="Fira Sans"/>
                <a:cs typeface="Fira Sans"/>
                <a:sym typeface="Fira Sans"/>
              </a:rPr>
              <a:t>Understanding</a:t>
            </a:r>
            <a:endParaRPr lang="id-ID" sz="2800" dirty="0">
              <a:latin typeface="Fira Sans"/>
              <a:ea typeface="Fira Sans"/>
              <a:cs typeface="Fira Sans"/>
              <a:sym typeface="Fira Sans"/>
            </a:endParaRPr>
          </a:p>
        </p:txBody>
      </p:sp>
      <p:sp>
        <p:nvSpPr>
          <p:cNvPr id="361" name="Google Shape;361;p39"/>
          <p:cNvSpPr/>
          <p:nvPr/>
        </p:nvSpPr>
        <p:spPr>
          <a:xfrm rot="-54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9"/>
          <p:cNvGrpSpPr/>
          <p:nvPr/>
        </p:nvGrpSpPr>
        <p:grpSpPr>
          <a:xfrm>
            <a:off x="192327" y="335373"/>
            <a:ext cx="239095" cy="171413"/>
            <a:chOff x="-1593925" y="-140225"/>
            <a:chExt cx="331800" cy="237875"/>
          </a:xfrm>
        </p:grpSpPr>
        <p:cxnSp>
          <p:nvCxnSpPr>
            <p:cNvPr id="363" name="Google Shape;363;p39"/>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364" name="Google Shape;364;p39"/>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365" name="Google Shape;365;p39"/>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366" name="Google Shape;366;p39"/>
          <p:cNvGrpSpPr/>
          <p:nvPr/>
        </p:nvGrpSpPr>
        <p:grpSpPr>
          <a:xfrm>
            <a:off x="192331" y="1823751"/>
            <a:ext cx="239088" cy="182056"/>
            <a:chOff x="359175" y="637250"/>
            <a:chExt cx="255300" cy="194400"/>
          </a:xfrm>
        </p:grpSpPr>
        <p:grpSp>
          <p:nvGrpSpPr>
            <p:cNvPr id="367" name="Google Shape;367;p39"/>
            <p:cNvGrpSpPr/>
            <p:nvPr/>
          </p:nvGrpSpPr>
          <p:grpSpPr>
            <a:xfrm>
              <a:off x="359175" y="637250"/>
              <a:ext cx="255300" cy="78000"/>
              <a:chOff x="648300" y="324950"/>
              <a:chExt cx="255300" cy="78000"/>
            </a:xfrm>
          </p:grpSpPr>
          <p:cxnSp>
            <p:nvCxnSpPr>
              <p:cNvPr id="368" name="Google Shape;368;p39"/>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369" name="Google Shape;369;p39"/>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370" name="Google Shape;370;p39"/>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371" name="Google Shape;371;p39"/>
          <p:cNvGrpSpPr/>
          <p:nvPr/>
        </p:nvGrpSpPr>
        <p:grpSpPr>
          <a:xfrm>
            <a:off x="223704" y="2465582"/>
            <a:ext cx="176342" cy="159500"/>
            <a:chOff x="518158" y="1088300"/>
            <a:chExt cx="176342" cy="159500"/>
          </a:xfrm>
        </p:grpSpPr>
        <p:cxnSp>
          <p:nvCxnSpPr>
            <p:cNvPr id="372" name="Google Shape;372;p39"/>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373" name="Google Shape;373;p39"/>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374" name="Google Shape;374;p39"/>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375" name="Google Shape;375;p39"/>
          <p:cNvGrpSpPr/>
          <p:nvPr/>
        </p:nvGrpSpPr>
        <p:grpSpPr>
          <a:xfrm>
            <a:off x="223675" y="3084858"/>
            <a:ext cx="176400" cy="263091"/>
            <a:chOff x="519725" y="1778180"/>
            <a:chExt cx="176400" cy="263091"/>
          </a:xfrm>
        </p:grpSpPr>
        <p:sp>
          <p:nvSpPr>
            <p:cNvPr id="376" name="Google Shape;376;p39"/>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39"/>
          <p:cNvGrpSpPr/>
          <p:nvPr/>
        </p:nvGrpSpPr>
        <p:grpSpPr>
          <a:xfrm>
            <a:off x="218275" y="3807724"/>
            <a:ext cx="187200" cy="159600"/>
            <a:chOff x="508825" y="2429151"/>
            <a:chExt cx="187200" cy="159600"/>
          </a:xfrm>
        </p:grpSpPr>
        <p:sp>
          <p:nvSpPr>
            <p:cNvPr id="379" name="Google Shape;379;p39"/>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381" name="Google Shape;381;p39"/>
          <p:cNvGrpSpPr/>
          <p:nvPr/>
        </p:nvGrpSpPr>
        <p:grpSpPr>
          <a:xfrm>
            <a:off x="223675" y="4427100"/>
            <a:ext cx="176400" cy="176400"/>
            <a:chOff x="514225" y="2875375"/>
            <a:chExt cx="176400" cy="176400"/>
          </a:xfrm>
        </p:grpSpPr>
        <p:sp>
          <p:nvSpPr>
            <p:cNvPr id="382" name="Google Shape;382;p39"/>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 name="Google Shape;383;p39"/>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84" name="Google Shape;384;p39"/>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91" name="Google Shape;391;p39">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a:hlinkClick r:id="rId6"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ambar 8" descr="Sebuah gambar berisi teks, mainan, kamar tidur&#10;&#10;Deskripsi dibuat secara otomatis">
            <a:extLst>
              <a:ext uri="{FF2B5EF4-FFF2-40B4-BE49-F238E27FC236}">
                <a16:creationId xmlns:a16="http://schemas.microsoft.com/office/drawing/2014/main" id="{2EFF71D2-7B5C-54C6-4487-E2B5BE01B6E8}"/>
              </a:ext>
            </a:extLst>
          </p:cNvPr>
          <p:cNvPicPr>
            <a:picLocks noChangeAspect="1"/>
          </p:cNvPicPr>
          <p:nvPr/>
        </p:nvPicPr>
        <p:blipFill>
          <a:blip r:embed="rId7"/>
          <a:stretch>
            <a:fillRect/>
          </a:stretch>
        </p:blipFill>
        <p:spPr>
          <a:xfrm>
            <a:off x="5808788" y="1349407"/>
            <a:ext cx="2399617" cy="1699151"/>
          </a:xfrm>
          <a:prstGeom prst="rect">
            <a:avLst/>
          </a:prstGeom>
        </p:spPr>
      </p:pic>
      <p:cxnSp>
        <p:nvCxnSpPr>
          <p:cNvPr id="11" name="Konektor Panah Lurus 10">
            <a:extLst>
              <a:ext uri="{FF2B5EF4-FFF2-40B4-BE49-F238E27FC236}">
                <a16:creationId xmlns:a16="http://schemas.microsoft.com/office/drawing/2014/main" id="{E485D57C-BA1A-EC6F-B508-8351D2140B7F}"/>
              </a:ext>
            </a:extLst>
          </p:cNvPr>
          <p:cNvCxnSpPr/>
          <p:nvPr/>
        </p:nvCxnSpPr>
        <p:spPr>
          <a:xfrm>
            <a:off x="3845733" y="1877428"/>
            <a:ext cx="163741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4" name="Gambar 13">
            <a:extLst>
              <a:ext uri="{FF2B5EF4-FFF2-40B4-BE49-F238E27FC236}">
                <a16:creationId xmlns:a16="http://schemas.microsoft.com/office/drawing/2014/main" id="{18AAE10E-94A3-9888-D98A-2F4BB74B5015}"/>
              </a:ext>
            </a:extLst>
          </p:cNvPr>
          <p:cNvPicPr>
            <a:picLocks noChangeAspect="1"/>
          </p:cNvPicPr>
          <p:nvPr/>
        </p:nvPicPr>
        <p:blipFill>
          <a:blip r:embed="rId8"/>
          <a:stretch>
            <a:fillRect/>
          </a:stretch>
        </p:blipFill>
        <p:spPr>
          <a:xfrm>
            <a:off x="988509" y="1385706"/>
            <a:ext cx="2550322" cy="1699152"/>
          </a:xfrm>
          <a:prstGeom prst="rect">
            <a:avLst/>
          </a:prstGeom>
        </p:spPr>
      </p:pic>
      <p:sp>
        <p:nvSpPr>
          <p:cNvPr id="16" name="Kotak Teks 15">
            <a:extLst>
              <a:ext uri="{FF2B5EF4-FFF2-40B4-BE49-F238E27FC236}">
                <a16:creationId xmlns:a16="http://schemas.microsoft.com/office/drawing/2014/main" id="{6FDE73CF-A2DA-1C19-D09E-2D1D502DD562}"/>
              </a:ext>
            </a:extLst>
          </p:cNvPr>
          <p:cNvSpPr txBox="1"/>
          <p:nvPr/>
        </p:nvSpPr>
        <p:spPr>
          <a:xfrm>
            <a:off x="904958" y="3040171"/>
            <a:ext cx="2714877" cy="276999"/>
          </a:xfrm>
          <a:prstGeom prst="rect">
            <a:avLst/>
          </a:prstGeom>
          <a:noFill/>
        </p:spPr>
        <p:txBody>
          <a:bodyPr wrap="square">
            <a:spAutoFit/>
          </a:bodyPr>
          <a:lstStyle/>
          <a:p>
            <a:pPr algn="ctr"/>
            <a:r>
              <a:rPr lang="id-ID" sz="1200" dirty="0" err="1">
                <a:solidFill>
                  <a:schemeClr val="bg1"/>
                </a:solidFill>
                <a:latin typeface="var(--font-family-default-latin)"/>
              </a:rPr>
              <a:t>This</a:t>
            </a:r>
            <a:r>
              <a:rPr lang="id-ID" sz="1200" dirty="0">
                <a:solidFill>
                  <a:schemeClr val="bg1"/>
                </a:solidFill>
                <a:latin typeface="var(--font-family-default-latin)"/>
              </a:rPr>
              <a:t> </a:t>
            </a:r>
            <a:r>
              <a:rPr lang="id-ID" sz="1200" dirty="0" err="1">
                <a:solidFill>
                  <a:schemeClr val="bg1"/>
                </a:solidFill>
                <a:latin typeface="var(--font-family-default-latin)"/>
              </a:rPr>
              <a:t>photo</a:t>
            </a:r>
            <a:r>
              <a:rPr lang="id-ID" sz="1200" dirty="0">
                <a:solidFill>
                  <a:schemeClr val="bg1"/>
                </a:solidFill>
                <a:latin typeface="var(--font-family-default-latin)"/>
              </a:rPr>
              <a:t> </a:t>
            </a:r>
            <a:r>
              <a:rPr lang="id-ID" sz="1200" dirty="0" err="1">
                <a:solidFill>
                  <a:schemeClr val="bg1"/>
                </a:solidFill>
                <a:latin typeface="var(--font-family-default-latin)"/>
              </a:rPr>
              <a:t>by</a:t>
            </a:r>
            <a:r>
              <a:rPr lang="id-ID" sz="1200" dirty="0">
                <a:solidFill>
                  <a:schemeClr val="bg1"/>
                </a:solidFill>
                <a:latin typeface="var(--font-family-default-latin)"/>
              </a:rPr>
              <a:t> dreamstime.com</a:t>
            </a:r>
          </a:p>
        </p:txBody>
      </p:sp>
      <p:sp>
        <p:nvSpPr>
          <p:cNvPr id="17" name="Kotak Teks 16">
            <a:extLst>
              <a:ext uri="{FF2B5EF4-FFF2-40B4-BE49-F238E27FC236}">
                <a16:creationId xmlns:a16="http://schemas.microsoft.com/office/drawing/2014/main" id="{D5BCC3C2-F641-67F6-C5C7-4A645BDB2AAD}"/>
              </a:ext>
            </a:extLst>
          </p:cNvPr>
          <p:cNvSpPr txBox="1"/>
          <p:nvPr/>
        </p:nvSpPr>
        <p:spPr>
          <a:xfrm>
            <a:off x="5708823" y="3000015"/>
            <a:ext cx="2714877" cy="276999"/>
          </a:xfrm>
          <a:prstGeom prst="rect">
            <a:avLst/>
          </a:prstGeom>
          <a:noFill/>
        </p:spPr>
        <p:txBody>
          <a:bodyPr wrap="square">
            <a:spAutoFit/>
          </a:bodyPr>
          <a:lstStyle/>
          <a:p>
            <a:pPr algn="ctr"/>
            <a:r>
              <a:rPr lang="id-ID" sz="1200" dirty="0" err="1">
                <a:solidFill>
                  <a:schemeClr val="bg1"/>
                </a:solidFill>
                <a:latin typeface="var(--font-family-default-latin)"/>
              </a:rPr>
              <a:t>This</a:t>
            </a:r>
            <a:r>
              <a:rPr lang="id-ID" sz="1200" dirty="0">
                <a:solidFill>
                  <a:schemeClr val="bg1"/>
                </a:solidFill>
                <a:latin typeface="var(--font-family-default-latin)"/>
              </a:rPr>
              <a:t> </a:t>
            </a:r>
            <a:r>
              <a:rPr lang="id-ID" sz="1200" dirty="0" err="1">
                <a:solidFill>
                  <a:schemeClr val="bg1"/>
                </a:solidFill>
                <a:latin typeface="var(--font-family-default-latin)"/>
              </a:rPr>
              <a:t>photo</a:t>
            </a:r>
            <a:r>
              <a:rPr lang="id-ID" sz="1200" dirty="0">
                <a:solidFill>
                  <a:schemeClr val="bg1"/>
                </a:solidFill>
                <a:latin typeface="var(--font-family-default-latin)"/>
              </a:rPr>
              <a:t> </a:t>
            </a:r>
            <a:r>
              <a:rPr lang="id-ID" sz="1200" dirty="0" err="1">
                <a:solidFill>
                  <a:schemeClr val="bg1"/>
                </a:solidFill>
                <a:latin typeface="var(--font-family-default-latin)"/>
              </a:rPr>
              <a:t>by</a:t>
            </a:r>
            <a:r>
              <a:rPr lang="id-ID" sz="1200" dirty="0">
                <a:solidFill>
                  <a:schemeClr val="bg1"/>
                </a:solidFill>
                <a:latin typeface="var(--font-family-default-latin)"/>
              </a:rPr>
              <a:t> freepik.com</a:t>
            </a:r>
          </a:p>
        </p:txBody>
      </p:sp>
      <p:sp>
        <p:nvSpPr>
          <p:cNvPr id="21" name="Persegi Panjang 20">
            <a:extLst>
              <a:ext uri="{FF2B5EF4-FFF2-40B4-BE49-F238E27FC236}">
                <a16:creationId xmlns:a16="http://schemas.microsoft.com/office/drawing/2014/main" id="{2B2F377A-F69B-612D-7A3E-237B0769A534}"/>
              </a:ext>
            </a:extLst>
          </p:cNvPr>
          <p:cNvSpPr/>
          <p:nvPr/>
        </p:nvSpPr>
        <p:spPr>
          <a:xfrm>
            <a:off x="988509" y="3424987"/>
            <a:ext cx="2547776" cy="4104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The interest rate that banks charge on loans</a:t>
            </a:r>
            <a:endParaRPr lang="id-ID" dirty="0">
              <a:solidFill>
                <a:schemeClr val="tx1"/>
              </a:solidFill>
            </a:endParaRPr>
          </a:p>
        </p:txBody>
      </p:sp>
      <p:sp>
        <p:nvSpPr>
          <p:cNvPr id="22" name="Persegi Panjang 21">
            <a:extLst>
              <a:ext uri="{FF2B5EF4-FFF2-40B4-BE49-F238E27FC236}">
                <a16:creationId xmlns:a16="http://schemas.microsoft.com/office/drawing/2014/main" id="{28081B33-2CE5-B606-E5BB-E214BE9AB9FA}"/>
              </a:ext>
            </a:extLst>
          </p:cNvPr>
          <p:cNvSpPr/>
          <p:nvPr/>
        </p:nvSpPr>
        <p:spPr>
          <a:xfrm>
            <a:off x="5808788" y="3383996"/>
            <a:ext cx="2547776" cy="4104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Interest paid by the bank to depositors</a:t>
            </a:r>
            <a:endParaRPr lang="id-ID" dirty="0">
              <a:solidFill>
                <a:schemeClr val="tx1"/>
              </a:solidFill>
            </a:endParaRPr>
          </a:p>
        </p:txBody>
      </p:sp>
      <p:cxnSp>
        <p:nvCxnSpPr>
          <p:cNvPr id="23" name="Konektor Panah Lurus 22">
            <a:extLst>
              <a:ext uri="{FF2B5EF4-FFF2-40B4-BE49-F238E27FC236}">
                <a16:creationId xmlns:a16="http://schemas.microsoft.com/office/drawing/2014/main" id="{BC2732B4-752A-AEE3-7D38-00E3FF60DC6B}"/>
              </a:ext>
            </a:extLst>
          </p:cNvPr>
          <p:cNvCxnSpPr>
            <a:cxnSpLocks/>
          </p:cNvCxnSpPr>
          <p:nvPr/>
        </p:nvCxnSpPr>
        <p:spPr>
          <a:xfrm flipH="1">
            <a:off x="3845733" y="2124309"/>
            <a:ext cx="163741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Konektor Panah Lurus 25">
            <a:extLst>
              <a:ext uri="{FF2B5EF4-FFF2-40B4-BE49-F238E27FC236}">
                <a16:creationId xmlns:a16="http://schemas.microsoft.com/office/drawing/2014/main" id="{13AD2659-6618-3225-EB0B-226BAF42C2E8}"/>
              </a:ext>
            </a:extLst>
          </p:cNvPr>
          <p:cNvCxnSpPr>
            <a:cxnSpLocks/>
          </p:cNvCxnSpPr>
          <p:nvPr/>
        </p:nvCxnSpPr>
        <p:spPr>
          <a:xfrm flipH="1">
            <a:off x="4668482" y="2451821"/>
            <a:ext cx="889093" cy="675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Konektor Panah Lurus 28">
            <a:extLst>
              <a:ext uri="{FF2B5EF4-FFF2-40B4-BE49-F238E27FC236}">
                <a16:creationId xmlns:a16="http://schemas.microsoft.com/office/drawing/2014/main" id="{3F50A838-68C3-0F77-3F14-2EEA080B2D27}"/>
              </a:ext>
            </a:extLst>
          </p:cNvPr>
          <p:cNvCxnSpPr>
            <a:cxnSpLocks/>
          </p:cNvCxnSpPr>
          <p:nvPr/>
        </p:nvCxnSpPr>
        <p:spPr>
          <a:xfrm flipH="1" flipV="1">
            <a:off x="3676511" y="2452735"/>
            <a:ext cx="889093" cy="675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Google Shape;450;p41">
            <a:extLst>
              <a:ext uri="{FF2B5EF4-FFF2-40B4-BE49-F238E27FC236}">
                <a16:creationId xmlns:a16="http://schemas.microsoft.com/office/drawing/2014/main" id="{DD0C3E93-CAC8-024B-2C77-80FBFB29898B}"/>
              </a:ext>
            </a:extLst>
          </p:cNvPr>
          <p:cNvSpPr/>
          <p:nvPr/>
        </p:nvSpPr>
        <p:spPr>
          <a:xfrm>
            <a:off x="3873403" y="3357719"/>
            <a:ext cx="1637414" cy="941687"/>
          </a:xfrm>
          <a:prstGeom prst="roundRect">
            <a:avLst>
              <a:gd name="adj" fmla="val 16667"/>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Kotak Teks 32">
            <a:extLst>
              <a:ext uri="{FF2B5EF4-FFF2-40B4-BE49-F238E27FC236}">
                <a16:creationId xmlns:a16="http://schemas.microsoft.com/office/drawing/2014/main" id="{8FE5D061-85A6-7BD5-8098-0ACCB411A4A5}"/>
              </a:ext>
            </a:extLst>
          </p:cNvPr>
          <p:cNvSpPr txBox="1"/>
          <p:nvPr/>
        </p:nvSpPr>
        <p:spPr>
          <a:xfrm>
            <a:off x="4017214" y="3488986"/>
            <a:ext cx="1302536" cy="584775"/>
          </a:xfrm>
          <a:prstGeom prst="rect">
            <a:avLst/>
          </a:prstGeom>
          <a:noFill/>
        </p:spPr>
        <p:txBody>
          <a:bodyPr wrap="square">
            <a:spAutoFit/>
          </a:bodyPr>
          <a:lstStyle/>
          <a:p>
            <a:pPr marL="0" lvl="0" indent="0" algn="ctr" rtl="0">
              <a:spcBef>
                <a:spcPts val="0"/>
              </a:spcBef>
              <a:spcAft>
                <a:spcPts val="0"/>
              </a:spcAft>
              <a:buSzPts val="990"/>
              <a:buNone/>
            </a:pPr>
            <a:r>
              <a:rPr lang="id-ID" sz="3200" dirty="0">
                <a:ln w="0"/>
                <a:solidFill>
                  <a:schemeClr val="accent1"/>
                </a:solidFill>
                <a:effectLst>
                  <a:outerShdw blurRad="38100" dist="25400" dir="5400000" algn="ctr" rotWithShape="0">
                    <a:srgbClr val="6E747A">
                      <a:alpha val="43000"/>
                    </a:srgbClr>
                  </a:outerShdw>
                </a:effectLst>
              </a:rPr>
              <a:t>Bank</a:t>
            </a:r>
          </a:p>
        </p:txBody>
      </p:sp>
      <p:sp>
        <p:nvSpPr>
          <p:cNvPr id="34" name="Persegi Panjang 33">
            <a:extLst>
              <a:ext uri="{FF2B5EF4-FFF2-40B4-BE49-F238E27FC236}">
                <a16:creationId xmlns:a16="http://schemas.microsoft.com/office/drawing/2014/main" id="{6275E330-1BC8-3800-57E5-EE638289809C}"/>
              </a:ext>
            </a:extLst>
          </p:cNvPr>
          <p:cNvSpPr/>
          <p:nvPr/>
        </p:nvSpPr>
        <p:spPr>
          <a:xfrm>
            <a:off x="3418222" y="4473875"/>
            <a:ext cx="2547776" cy="4104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Banks profit from interest rate differentials</a:t>
            </a:r>
            <a:endParaRPr lang="id-ID" dirty="0">
              <a:solidFill>
                <a:schemeClr val="tx1"/>
              </a:solidFill>
            </a:endParaRPr>
          </a:p>
        </p:txBody>
      </p:sp>
      <p:sp>
        <p:nvSpPr>
          <p:cNvPr id="35" name="Kotak Teks 34">
            <a:extLst>
              <a:ext uri="{FF2B5EF4-FFF2-40B4-BE49-F238E27FC236}">
                <a16:creationId xmlns:a16="http://schemas.microsoft.com/office/drawing/2014/main" id="{BDFD8AF6-FE44-EC81-5E14-FDCEE6756FD0}"/>
              </a:ext>
            </a:extLst>
          </p:cNvPr>
          <p:cNvSpPr txBox="1"/>
          <p:nvPr/>
        </p:nvSpPr>
        <p:spPr>
          <a:xfrm>
            <a:off x="593069" y="4566419"/>
            <a:ext cx="2825153" cy="577081"/>
          </a:xfrm>
          <a:prstGeom prst="rect">
            <a:avLst/>
          </a:prstGeom>
          <a:noFill/>
        </p:spPr>
        <p:txBody>
          <a:bodyPr wrap="square">
            <a:spAutoFit/>
          </a:bodyPr>
          <a:lstStyle/>
          <a:p>
            <a:r>
              <a:rPr lang="id-ID" sz="1050" dirty="0" err="1">
                <a:solidFill>
                  <a:schemeClr val="bg1"/>
                </a:solidFill>
                <a:latin typeface="var(--font-family-default-latin)"/>
              </a:rPr>
              <a:t>Source</a:t>
            </a:r>
            <a:r>
              <a:rPr lang="id-ID" sz="1050" dirty="0">
                <a:solidFill>
                  <a:schemeClr val="bg1"/>
                </a:solidFill>
                <a:latin typeface="var(--font-family-default-latin)"/>
              </a:rPr>
              <a:t>: https://corporatefinanceinstitute.com/resources/economics/how-do-banks-make-money/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pSp>
        <p:nvGrpSpPr>
          <p:cNvPr id="407" name="Google Shape;407;p40"/>
          <p:cNvGrpSpPr/>
          <p:nvPr/>
        </p:nvGrpSpPr>
        <p:grpSpPr>
          <a:xfrm>
            <a:off x="192327" y="335373"/>
            <a:ext cx="239095" cy="171413"/>
            <a:chOff x="-1593925" y="-140225"/>
            <a:chExt cx="331800" cy="237875"/>
          </a:xfrm>
        </p:grpSpPr>
        <p:cxnSp>
          <p:nvCxnSpPr>
            <p:cNvPr id="408" name="Google Shape;408;p4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409" name="Google Shape;409;p4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410" name="Google Shape;410;p4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411" name="Google Shape;411;p40"/>
          <p:cNvGrpSpPr/>
          <p:nvPr/>
        </p:nvGrpSpPr>
        <p:grpSpPr>
          <a:xfrm>
            <a:off x="192331" y="1823751"/>
            <a:ext cx="239088" cy="182056"/>
            <a:chOff x="359175" y="637250"/>
            <a:chExt cx="255300" cy="194400"/>
          </a:xfrm>
        </p:grpSpPr>
        <p:grpSp>
          <p:nvGrpSpPr>
            <p:cNvPr id="412" name="Google Shape;412;p40"/>
            <p:cNvGrpSpPr/>
            <p:nvPr/>
          </p:nvGrpSpPr>
          <p:grpSpPr>
            <a:xfrm>
              <a:off x="359175" y="637250"/>
              <a:ext cx="255300" cy="78000"/>
              <a:chOff x="648300" y="324950"/>
              <a:chExt cx="255300" cy="78000"/>
            </a:xfrm>
          </p:grpSpPr>
          <p:cxnSp>
            <p:nvCxnSpPr>
              <p:cNvPr id="413" name="Google Shape;413;p4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414" name="Google Shape;414;p4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415" name="Google Shape;415;p4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416" name="Google Shape;416;p40"/>
          <p:cNvGrpSpPr/>
          <p:nvPr/>
        </p:nvGrpSpPr>
        <p:grpSpPr>
          <a:xfrm>
            <a:off x="223675" y="3084858"/>
            <a:ext cx="176400" cy="263091"/>
            <a:chOff x="519725" y="1778180"/>
            <a:chExt cx="176400" cy="263091"/>
          </a:xfrm>
        </p:grpSpPr>
        <p:sp>
          <p:nvSpPr>
            <p:cNvPr id="417" name="Google Shape;417;p4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40"/>
          <p:cNvGrpSpPr/>
          <p:nvPr/>
        </p:nvGrpSpPr>
        <p:grpSpPr>
          <a:xfrm>
            <a:off x="223675" y="4427100"/>
            <a:ext cx="176400" cy="176400"/>
            <a:chOff x="514225" y="2875375"/>
            <a:chExt cx="176400" cy="176400"/>
          </a:xfrm>
        </p:grpSpPr>
        <p:sp>
          <p:nvSpPr>
            <p:cNvPr id="420" name="Google Shape;420;p4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1" name="Google Shape;421;p4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422" name="Google Shape;422;p4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423" name="Google Shape;423;p40"/>
          <p:cNvSpPr/>
          <p:nvPr/>
        </p:nvSpPr>
        <p:spPr>
          <a:xfrm>
            <a:off x="751312" y="241155"/>
            <a:ext cx="4756352" cy="303939"/>
          </a:xfrm>
          <a:prstGeom prst="roundRect">
            <a:avLst>
              <a:gd name="adj" fmla="val 50000"/>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dirty="0">
                <a:solidFill>
                  <a:schemeClr val="lt1"/>
                </a:solidFill>
                <a:latin typeface="Open Sans"/>
                <a:ea typeface="Open Sans"/>
                <a:cs typeface="Open Sans"/>
                <a:sym typeface="Open Sans"/>
              </a:rPr>
              <a:t>How to increase the Bank's income?</a:t>
            </a:r>
            <a:endParaRPr lang="id-ID" sz="1100" b="1" dirty="0">
              <a:solidFill>
                <a:schemeClr val="lt1"/>
              </a:solidFill>
              <a:latin typeface="Open Sans"/>
              <a:ea typeface="Open Sans"/>
              <a:cs typeface="Open Sans"/>
              <a:sym typeface="Open Sans"/>
            </a:endParaRPr>
          </a:p>
        </p:txBody>
      </p:sp>
      <p:sp>
        <p:nvSpPr>
          <p:cNvPr id="424" name="Google Shape;424;p40">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0"/>
          <p:cNvGrpSpPr/>
          <p:nvPr/>
        </p:nvGrpSpPr>
        <p:grpSpPr>
          <a:xfrm rot="10800000">
            <a:off x="8745326" y="4425438"/>
            <a:ext cx="119400" cy="54900"/>
            <a:chOff x="8645564" y="4373138"/>
            <a:chExt cx="119400" cy="54900"/>
          </a:xfrm>
        </p:grpSpPr>
        <p:cxnSp>
          <p:nvCxnSpPr>
            <p:cNvPr id="426" name="Google Shape;426;p40"/>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427" name="Google Shape;427;p40"/>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428" name="Google Shape;428;p40">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0">
            <a:hlinkClick r:id="rId4"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0">
            <a:hlinkClick r:id="rId5"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a:hlinkClick r:id="" action="ppaction://hlinkshowjump?jump=previousslide"/>
          </p:cNvPr>
          <p:cNvSpPr/>
          <p:nvPr/>
        </p:nvSpPr>
        <p:spPr>
          <a:xfrm>
            <a:off x="8654437" y="3856175"/>
            <a:ext cx="301200" cy="301200"/>
          </a:xfrm>
          <a:prstGeom prst="ellipse">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40"/>
          <p:cNvGrpSpPr/>
          <p:nvPr/>
        </p:nvGrpSpPr>
        <p:grpSpPr>
          <a:xfrm>
            <a:off x="8745348" y="3979338"/>
            <a:ext cx="119400" cy="54900"/>
            <a:chOff x="8745348" y="3979338"/>
            <a:chExt cx="119400" cy="54900"/>
          </a:xfrm>
        </p:grpSpPr>
        <p:cxnSp>
          <p:nvCxnSpPr>
            <p:cNvPr id="433" name="Google Shape;433;p4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434" name="Google Shape;434;p4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436" name="Google Shape;436;p40"/>
          <p:cNvSpPr/>
          <p:nvPr/>
        </p:nvSpPr>
        <p:spPr>
          <a:xfrm rot="-54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40"/>
          <p:cNvGrpSpPr/>
          <p:nvPr/>
        </p:nvGrpSpPr>
        <p:grpSpPr>
          <a:xfrm>
            <a:off x="223704" y="2465582"/>
            <a:ext cx="176342" cy="159500"/>
            <a:chOff x="518158" y="1088300"/>
            <a:chExt cx="176342" cy="159500"/>
          </a:xfrm>
        </p:grpSpPr>
        <p:cxnSp>
          <p:nvCxnSpPr>
            <p:cNvPr id="438" name="Google Shape;438;p4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439" name="Google Shape;439;p4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440" name="Google Shape;440;p4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sp>
        <p:nvSpPr>
          <p:cNvPr id="441" name="Google Shape;441;p40">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40"/>
          <p:cNvGrpSpPr/>
          <p:nvPr/>
        </p:nvGrpSpPr>
        <p:grpSpPr>
          <a:xfrm>
            <a:off x="218275" y="3807724"/>
            <a:ext cx="187200" cy="159600"/>
            <a:chOff x="508825" y="2429151"/>
            <a:chExt cx="187200" cy="159600"/>
          </a:xfrm>
        </p:grpSpPr>
        <p:sp>
          <p:nvSpPr>
            <p:cNvPr id="443" name="Google Shape;443;p4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sp>
        <p:nvSpPr>
          <p:cNvPr id="445" name="Google Shape;445;p40">
            <a:hlinkClick r:id="rId7"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23;p40">
            <a:extLst>
              <a:ext uri="{FF2B5EF4-FFF2-40B4-BE49-F238E27FC236}">
                <a16:creationId xmlns:a16="http://schemas.microsoft.com/office/drawing/2014/main" id="{D1976316-951D-34E0-CA0E-0BDB79CC17E7}"/>
              </a:ext>
            </a:extLst>
          </p:cNvPr>
          <p:cNvSpPr/>
          <p:nvPr/>
        </p:nvSpPr>
        <p:spPr>
          <a:xfrm>
            <a:off x="751312" y="734945"/>
            <a:ext cx="4756352" cy="303939"/>
          </a:xfrm>
          <a:prstGeom prst="roundRect">
            <a:avLst>
              <a:gd name="adj" fmla="val 50000"/>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r>
              <a:rPr lang="en-US" sz="1100" b="1" dirty="0">
                <a:solidFill>
                  <a:schemeClr val="tx1"/>
                </a:solidFill>
                <a:latin typeface="Open Sans"/>
                <a:ea typeface="Open Sans"/>
                <a:cs typeface="Open Sans"/>
                <a:sym typeface="Open Sans"/>
              </a:rPr>
              <a:t>One way is to increase the number of customers who have term deposits</a:t>
            </a:r>
            <a:endParaRPr lang="sv-SE" sz="1100" b="1" dirty="0">
              <a:solidFill>
                <a:schemeClr val="tx1"/>
              </a:solidFill>
              <a:latin typeface="Open Sans"/>
              <a:ea typeface="Open Sans"/>
              <a:cs typeface="Open Sans"/>
              <a:sym typeface="Open Sans"/>
            </a:endParaRPr>
          </a:p>
        </p:txBody>
      </p:sp>
      <p:sp>
        <p:nvSpPr>
          <p:cNvPr id="10" name="Google Shape;423;p40">
            <a:extLst>
              <a:ext uri="{FF2B5EF4-FFF2-40B4-BE49-F238E27FC236}">
                <a16:creationId xmlns:a16="http://schemas.microsoft.com/office/drawing/2014/main" id="{4BC01682-6927-5091-7BAC-E9AC32096F1C}"/>
              </a:ext>
            </a:extLst>
          </p:cNvPr>
          <p:cNvSpPr/>
          <p:nvPr/>
        </p:nvSpPr>
        <p:spPr>
          <a:xfrm>
            <a:off x="720299" y="1251569"/>
            <a:ext cx="4787365" cy="356795"/>
          </a:xfrm>
          <a:prstGeom prst="roundRect">
            <a:avLst>
              <a:gd name="adj" fmla="val 50000"/>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dirty="0">
                <a:solidFill>
                  <a:schemeClr val="lt1"/>
                </a:solidFill>
                <a:latin typeface="Open Sans"/>
                <a:ea typeface="Open Sans"/>
                <a:cs typeface="Open Sans"/>
                <a:sym typeface="Open Sans"/>
              </a:rPr>
              <a:t>How do </a:t>
            </a:r>
            <a:r>
              <a:rPr lang="id-ID" sz="1100" b="1" dirty="0">
                <a:solidFill>
                  <a:schemeClr val="lt1"/>
                </a:solidFill>
                <a:latin typeface="Open Sans"/>
                <a:ea typeface="Open Sans"/>
                <a:cs typeface="Open Sans"/>
                <a:sym typeface="Open Sans"/>
              </a:rPr>
              <a:t>Bank</a:t>
            </a:r>
            <a:r>
              <a:rPr lang="en-US" sz="1100" b="1" dirty="0">
                <a:solidFill>
                  <a:schemeClr val="lt1"/>
                </a:solidFill>
                <a:latin typeface="Open Sans"/>
                <a:ea typeface="Open Sans"/>
                <a:cs typeface="Open Sans"/>
                <a:sym typeface="Open Sans"/>
              </a:rPr>
              <a:t> increase the number of customers who have term deposits?</a:t>
            </a:r>
            <a:endParaRPr lang="id-ID" sz="1100" b="1" dirty="0">
              <a:solidFill>
                <a:schemeClr val="lt1"/>
              </a:solidFill>
              <a:latin typeface="Open Sans"/>
              <a:ea typeface="Open Sans"/>
              <a:cs typeface="Open Sans"/>
              <a:sym typeface="Open Sans"/>
            </a:endParaRPr>
          </a:p>
        </p:txBody>
      </p:sp>
      <p:sp>
        <p:nvSpPr>
          <p:cNvPr id="11" name="Google Shape;423;p40">
            <a:extLst>
              <a:ext uri="{FF2B5EF4-FFF2-40B4-BE49-F238E27FC236}">
                <a16:creationId xmlns:a16="http://schemas.microsoft.com/office/drawing/2014/main" id="{10124F6D-7377-0676-6216-778E5C4CEB4E}"/>
              </a:ext>
            </a:extLst>
          </p:cNvPr>
          <p:cNvSpPr/>
          <p:nvPr/>
        </p:nvSpPr>
        <p:spPr>
          <a:xfrm>
            <a:off x="741564" y="1768193"/>
            <a:ext cx="4756352" cy="493790"/>
          </a:xfrm>
          <a:prstGeom prst="roundRect">
            <a:avLst>
              <a:gd name="adj" fmla="val 50000"/>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r>
              <a:rPr lang="en-US" sz="1100" b="1" dirty="0">
                <a:solidFill>
                  <a:schemeClr val="tx1"/>
                </a:solidFill>
                <a:latin typeface="Open Sans"/>
                <a:ea typeface="Open Sans"/>
                <a:cs typeface="Open Sans"/>
                <a:sym typeface="Open Sans"/>
              </a:rPr>
              <a:t>One of them in the bank's dataset.csv this is by direct marketing campaigns (phone calls) from banking institutions.</a:t>
            </a:r>
            <a:endParaRPr lang="id-ID" sz="1100" b="1" dirty="0">
              <a:solidFill>
                <a:schemeClr val="tx1"/>
              </a:solidFill>
              <a:latin typeface="Open Sans"/>
              <a:ea typeface="Open Sans"/>
              <a:cs typeface="Open Sans"/>
              <a:sym typeface="Open Sans"/>
            </a:endParaRPr>
          </a:p>
        </p:txBody>
      </p:sp>
      <p:pic>
        <p:nvPicPr>
          <p:cNvPr id="13" name="Gambar 12">
            <a:extLst>
              <a:ext uri="{FF2B5EF4-FFF2-40B4-BE49-F238E27FC236}">
                <a16:creationId xmlns:a16="http://schemas.microsoft.com/office/drawing/2014/main" id="{2F4FE321-D1DF-6EE0-D54B-A407F39F5DFA}"/>
              </a:ext>
            </a:extLst>
          </p:cNvPr>
          <p:cNvPicPr>
            <a:picLocks noChangeAspect="1"/>
          </p:cNvPicPr>
          <p:nvPr/>
        </p:nvPicPr>
        <p:blipFill rotWithShape="1">
          <a:blip r:embed="rId8"/>
          <a:srcRect l="25930" t="50000" r="50930" b="35386"/>
          <a:stretch/>
        </p:blipFill>
        <p:spPr>
          <a:xfrm>
            <a:off x="6111085" y="664679"/>
            <a:ext cx="2309351" cy="769675"/>
          </a:xfrm>
          <a:prstGeom prst="rect">
            <a:avLst/>
          </a:prstGeom>
        </p:spPr>
      </p:pic>
      <p:sp>
        <p:nvSpPr>
          <p:cNvPr id="21" name="Google Shape;512;p42">
            <a:extLst>
              <a:ext uri="{FF2B5EF4-FFF2-40B4-BE49-F238E27FC236}">
                <a16:creationId xmlns:a16="http://schemas.microsoft.com/office/drawing/2014/main" id="{19303E8A-6F8D-6942-57EB-7A957C11C51A}"/>
              </a:ext>
            </a:extLst>
          </p:cNvPr>
          <p:cNvSpPr/>
          <p:nvPr/>
        </p:nvSpPr>
        <p:spPr>
          <a:xfrm>
            <a:off x="807755" y="2575958"/>
            <a:ext cx="2059294" cy="337714"/>
          </a:xfrm>
          <a:prstGeom prst="roundRect">
            <a:avLst>
              <a:gd name="adj" fmla="val 8864"/>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b="1" dirty="0">
                <a:latin typeface="Open Sans" panose="020B0606030504020204" pitchFamily="34" charset="0"/>
                <a:ea typeface="Open Sans" panose="020B0606030504020204" pitchFamily="34" charset="0"/>
                <a:cs typeface="Open Sans" panose="020B0606030504020204" pitchFamily="34" charset="0"/>
              </a:rPr>
              <a:t>Dataset Information</a:t>
            </a:r>
          </a:p>
        </p:txBody>
      </p:sp>
      <p:sp>
        <p:nvSpPr>
          <p:cNvPr id="26" name="Google Shape;451;p41">
            <a:extLst>
              <a:ext uri="{FF2B5EF4-FFF2-40B4-BE49-F238E27FC236}">
                <a16:creationId xmlns:a16="http://schemas.microsoft.com/office/drawing/2014/main" id="{EF834B65-EAB6-4FC8-6AD0-2D0A10DF605F}"/>
              </a:ext>
            </a:extLst>
          </p:cNvPr>
          <p:cNvSpPr/>
          <p:nvPr/>
        </p:nvSpPr>
        <p:spPr>
          <a:xfrm>
            <a:off x="1169785" y="3323838"/>
            <a:ext cx="1885630" cy="1420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6;p41">
            <a:extLst>
              <a:ext uri="{FF2B5EF4-FFF2-40B4-BE49-F238E27FC236}">
                <a16:creationId xmlns:a16="http://schemas.microsoft.com/office/drawing/2014/main" id="{583A536D-77AE-C2D4-9C8C-4AFF981FBBA5}"/>
              </a:ext>
            </a:extLst>
          </p:cNvPr>
          <p:cNvSpPr/>
          <p:nvPr/>
        </p:nvSpPr>
        <p:spPr>
          <a:xfrm>
            <a:off x="774497" y="3073393"/>
            <a:ext cx="642000" cy="642000"/>
          </a:xfrm>
          <a:prstGeom prst="ellipse">
            <a:avLst/>
          </a:prstGeom>
          <a:gradFill>
            <a:gsLst>
              <a:gs pos="0">
                <a:schemeClr val="accent1"/>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67;p41">
            <a:extLst>
              <a:ext uri="{FF2B5EF4-FFF2-40B4-BE49-F238E27FC236}">
                <a16:creationId xmlns:a16="http://schemas.microsoft.com/office/drawing/2014/main" id="{B211639D-FA78-FA17-ACC3-82A511F1F096}"/>
              </a:ext>
            </a:extLst>
          </p:cNvPr>
          <p:cNvSpPr txBox="1">
            <a:spLocks/>
          </p:cNvSpPr>
          <p:nvPr/>
        </p:nvSpPr>
        <p:spPr>
          <a:xfrm>
            <a:off x="989850" y="3535136"/>
            <a:ext cx="2245500" cy="1130027"/>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id-ID" b="1" dirty="0">
                <a:solidFill>
                  <a:schemeClr val="tx1"/>
                </a:solidFill>
              </a:rPr>
              <a:t>11162 </a:t>
            </a:r>
            <a:r>
              <a:rPr lang="id-ID" b="1" dirty="0" err="1">
                <a:solidFill>
                  <a:schemeClr val="tx1"/>
                </a:solidFill>
              </a:rPr>
              <a:t>rows</a:t>
            </a:r>
            <a:endParaRPr lang="id-ID" b="1" dirty="0">
              <a:solidFill>
                <a:schemeClr val="tx1"/>
              </a:solidFill>
            </a:endParaRPr>
          </a:p>
          <a:p>
            <a:pPr marL="0" lvl="0" indent="0" algn="ctr" rtl="0">
              <a:spcBef>
                <a:spcPts val="0"/>
              </a:spcBef>
              <a:spcAft>
                <a:spcPts val="0"/>
              </a:spcAft>
              <a:buNone/>
            </a:pPr>
            <a:r>
              <a:rPr lang="id-ID" b="1" dirty="0">
                <a:solidFill>
                  <a:schemeClr val="tx1"/>
                </a:solidFill>
              </a:rPr>
              <a:t>17 </a:t>
            </a:r>
            <a:r>
              <a:rPr lang="id-ID" b="1" dirty="0" err="1">
                <a:solidFill>
                  <a:schemeClr val="tx1"/>
                </a:solidFill>
              </a:rPr>
              <a:t>columns</a:t>
            </a:r>
            <a:endParaRPr lang="id-ID" b="1" dirty="0">
              <a:solidFill>
                <a:schemeClr val="tx1"/>
              </a:solidFill>
            </a:endParaRPr>
          </a:p>
          <a:p>
            <a:pPr marL="0" lvl="0" indent="0" algn="ctr" rtl="0">
              <a:spcBef>
                <a:spcPts val="0"/>
              </a:spcBef>
              <a:spcAft>
                <a:spcPts val="0"/>
              </a:spcAft>
              <a:buNone/>
            </a:pPr>
            <a:r>
              <a:rPr lang="id-ID" b="1" dirty="0">
                <a:solidFill>
                  <a:schemeClr val="tx1"/>
                </a:solidFill>
              </a:rPr>
              <a:t>Target: Deposit</a:t>
            </a:r>
          </a:p>
          <a:p>
            <a:endParaRPr lang="en-US" dirty="0">
              <a:solidFill>
                <a:schemeClr val="tx1"/>
              </a:solidFill>
            </a:endParaRPr>
          </a:p>
        </p:txBody>
      </p:sp>
      <p:sp>
        <p:nvSpPr>
          <p:cNvPr id="30" name="Google Shape;451;p41">
            <a:extLst>
              <a:ext uri="{FF2B5EF4-FFF2-40B4-BE49-F238E27FC236}">
                <a16:creationId xmlns:a16="http://schemas.microsoft.com/office/drawing/2014/main" id="{DA54702C-6205-5D42-E374-489CDE958346}"/>
              </a:ext>
            </a:extLst>
          </p:cNvPr>
          <p:cNvSpPr/>
          <p:nvPr/>
        </p:nvSpPr>
        <p:spPr>
          <a:xfrm>
            <a:off x="3556346" y="3323838"/>
            <a:ext cx="1885630" cy="1420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67;p41">
            <a:extLst>
              <a:ext uri="{FF2B5EF4-FFF2-40B4-BE49-F238E27FC236}">
                <a16:creationId xmlns:a16="http://schemas.microsoft.com/office/drawing/2014/main" id="{0EAA154D-AF9B-DEA0-6EB2-9B6F50E2F506}"/>
              </a:ext>
            </a:extLst>
          </p:cNvPr>
          <p:cNvSpPr txBox="1">
            <a:spLocks/>
          </p:cNvSpPr>
          <p:nvPr/>
        </p:nvSpPr>
        <p:spPr>
          <a:xfrm>
            <a:off x="3559787" y="3457335"/>
            <a:ext cx="1885630" cy="1130027"/>
          </a:xfrm>
          <a:prstGeom prst="rect">
            <a:avLst/>
          </a:prstGeom>
        </p:spPr>
        <p:txBody>
          <a:bodyPr spcFirstLastPara="1" wrap="square" lIns="91425" tIns="91425" rIns="91425" bIns="91425" anchor="ctr" anchorCtr="0">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b="1" dirty="0">
                <a:solidFill>
                  <a:schemeClr val="tx1"/>
                </a:solidFill>
              </a:rPr>
              <a:t>Purpose: </a:t>
            </a:r>
            <a:endParaRPr lang="id-ID" b="1" dirty="0">
              <a:solidFill>
                <a:schemeClr val="tx1"/>
              </a:solidFill>
            </a:endParaRPr>
          </a:p>
          <a:p>
            <a:pPr marL="0" lvl="0" indent="0" algn="ctr" rtl="0">
              <a:spcBef>
                <a:spcPts val="0"/>
              </a:spcBef>
              <a:spcAft>
                <a:spcPts val="0"/>
              </a:spcAft>
              <a:buNone/>
            </a:pPr>
            <a:r>
              <a:rPr lang="en-US" b="1" dirty="0">
                <a:solidFill>
                  <a:schemeClr val="tx1"/>
                </a:solidFill>
              </a:rPr>
              <a:t>Determine the best Machine Learning Model to predict whether customers will deposit terms or not</a:t>
            </a:r>
            <a:endParaRPr lang="en-US" dirty="0">
              <a:solidFill>
                <a:schemeClr val="tx1"/>
              </a:solidFill>
            </a:endParaRPr>
          </a:p>
        </p:txBody>
      </p:sp>
      <p:sp>
        <p:nvSpPr>
          <p:cNvPr id="33" name="Google Shape;457;p41">
            <a:extLst>
              <a:ext uri="{FF2B5EF4-FFF2-40B4-BE49-F238E27FC236}">
                <a16:creationId xmlns:a16="http://schemas.microsoft.com/office/drawing/2014/main" id="{E5884EA3-6CB5-93A3-B6C2-F4D5FB45AF35}"/>
              </a:ext>
            </a:extLst>
          </p:cNvPr>
          <p:cNvSpPr/>
          <p:nvPr/>
        </p:nvSpPr>
        <p:spPr>
          <a:xfrm>
            <a:off x="3309638" y="3041346"/>
            <a:ext cx="642000" cy="642000"/>
          </a:xfrm>
          <a:prstGeom prst="ellipse">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Konektor Lurus 36">
            <a:extLst>
              <a:ext uri="{FF2B5EF4-FFF2-40B4-BE49-F238E27FC236}">
                <a16:creationId xmlns:a16="http://schemas.microsoft.com/office/drawing/2014/main" id="{A60FFFAB-D596-4284-8EDA-B1E8F96D4308}"/>
              </a:ext>
            </a:extLst>
          </p:cNvPr>
          <p:cNvCxnSpPr>
            <a:cxnSpLocks/>
          </p:cNvCxnSpPr>
          <p:nvPr/>
        </p:nvCxnSpPr>
        <p:spPr>
          <a:xfrm>
            <a:off x="5687599" y="241155"/>
            <a:ext cx="25670" cy="4637100"/>
          </a:xfrm>
          <a:prstGeom prst="line">
            <a:avLst/>
          </a:prstGeom>
        </p:spPr>
        <p:style>
          <a:lnRef idx="2">
            <a:schemeClr val="accent1"/>
          </a:lnRef>
          <a:fillRef idx="0">
            <a:schemeClr val="accent1"/>
          </a:fillRef>
          <a:effectRef idx="1">
            <a:schemeClr val="accent1"/>
          </a:effectRef>
          <a:fontRef idx="minor">
            <a:schemeClr val="tx1"/>
          </a:fontRef>
        </p:style>
      </p:cxnSp>
      <p:sp>
        <p:nvSpPr>
          <p:cNvPr id="40" name="Google Shape;467;p41">
            <a:extLst>
              <a:ext uri="{FF2B5EF4-FFF2-40B4-BE49-F238E27FC236}">
                <a16:creationId xmlns:a16="http://schemas.microsoft.com/office/drawing/2014/main" id="{0253A808-652F-416C-72E2-755ACCAA6EA8}"/>
              </a:ext>
            </a:extLst>
          </p:cNvPr>
          <p:cNvSpPr txBox="1">
            <a:spLocks/>
          </p:cNvSpPr>
          <p:nvPr/>
        </p:nvSpPr>
        <p:spPr>
          <a:xfrm>
            <a:off x="5975209" y="137980"/>
            <a:ext cx="2679228" cy="493230"/>
          </a:xfrm>
          <a:prstGeom prst="rect">
            <a:avLst/>
          </a:prstGeom>
        </p:spPr>
        <p:txBody>
          <a:bodyPr spcFirstLastPara="1" wrap="square" lIns="91425" tIns="91425" rIns="91425" bIns="91425" anchor="ctr" anchorCtr="0">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b="1" dirty="0">
                <a:solidFill>
                  <a:schemeClr val="bg1"/>
                </a:solidFill>
              </a:rPr>
              <a:t>Calculate the number of customers who have term deposit</a:t>
            </a:r>
            <a:endParaRPr lang="en-US" dirty="0">
              <a:solidFill>
                <a:schemeClr val="bg1"/>
              </a:solidFill>
            </a:endParaRPr>
          </a:p>
        </p:txBody>
      </p:sp>
      <p:sp>
        <p:nvSpPr>
          <p:cNvPr id="41" name="Google Shape;467;p41">
            <a:extLst>
              <a:ext uri="{FF2B5EF4-FFF2-40B4-BE49-F238E27FC236}">
                <a16:creationId xmlns:a16="http://schemas.microsoft.com/office/drawing/2014/main" id="{4BBA83BE-CB64-C6C7-511E-0286EF173E58}"/>
              </a:ext>
            </a:extLst>
          </p:cNvPr>
          <p:cNvSpPr txBox="1">
            <a:spLocks/>
          </p:cNvSpPr>
          <p:nvPr/>
        </p:nvSpPr>
        <p:spPr>
          <a:xfrm>
            <a:off x="5801829" y="2104015"/>
            <a:ext cx="2974997" cy="1073078"/>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200" b="1" dirty="0">
                <a:solidFill>
                  <a:schemeClr val="bg1"/>
                </a:solidFill>
              </a:rPr>
              <a:t>As a result, there are customers who answer "yes" 5289, while "no" 5873. If calculated the percentage becomes 47% for "yes" and 53% for "no", it is almost balanced</a:t>
            </a:r>
            <a:endParaRPr lang="en-US" sz="1200" dirty="0">
              <a:solidFill>
                <a:schemeClr val="bg1"/>
              </a:solidFill>
            </a:endParaRPr>
          </a:p>
        </p:txBody>
      </p:sp>
      <p:pic>
        <p:nvPicPr>
          <p:cNvPr id="43" name="Gambar 42">
            <a:extLst>
              <a:ext uri="{FF2B5EF4-FFF2-40B4-BE49-F238E27FC236}">
                <a16:creationId xmlns:a16="http://schemas.microsoft.com/office/drawing/2014/main" id="{EAE89B62-2DF0-B3CA-E193-B3852E280EED}"/>
              </a:ext>
            </a:extLst>
          </p:cNvPr>
          <p:cNvPicPr>
            <a:picLocks noChangeAspect="1"/>
          </p:cNvPicPr>
          <p:nvPr/>
        </p:nvPicPr>
        <p:blipFill rotWithShape="1">
          <a:blip r:embed="rId9"/>
          <a:srcRect l="26279" t="66193" r="59140" b="21832"/>
          <a:stretch/>
        </p:blipFill>
        <p:spPr>
          <a:xfrm>
            <a:off x="6539560" y="1446076"/>
            <a:ext cx="1452399" cy="670617"/>
          </a:xfrm>
          <a:prstGeom prst="rect">
            <a:avLst/>
          </a:prstGeom>
        </p:spPr>
      </p:pic>
      <p:graphicFrame>
        <p:nvGraphicFramePr>
          <p:cNvPr id="46" name="Bagan 45">
            <a:extLst>
              <a:ext uri="{FF2B5EF4-FFF2-40B4-BE49-F238E27FC236}">
                <a16:creationId xmlns:a16="http://schemas.microsoft.com/office/drawing/2014/main" id="{F3FDBD2D-4E3A-E867-F315-D6EE6AEAF43A}"/>
              </a:ext>
            </a:extLst>
          </p:cNvPr>
          <p:cNvGraphicFramePr/>
          <p:nvPr>
            <p:extLst>
              <p:ext uri="{D42A27DB-BD31-4B8C-83A1-F6EECF244321}">
                <p14:modId xmlns:p14="http://schemas.microsoft.com/office/powerpoint/2010/main" val="10335623"/>
              </p:ext>
            </p:extLst>
          </p:nvPr>
        </p:nvGraphicFramePr>
        <p:xfrm>
          <a:off x="5743892" y="3009302"/>
          <a:ext cx="3201297" cy="2134198"/>
        </p:xfrm>
        <a:graphic>
          <a:graphicData uri="http://schemas.openxmlformats.org/drawingml/2006/chart">
            <c:chart xmlns:c="http://schemas.openxmlformats.org/drawingml/2006/chart" xmlns:r="http://schemas.openxmlformats.org/officeDocument/2006/relationships" r:id="rId10"/>
          </a:graphicData>
        </a:graphic>
      </p:graphicFrame>
      <p:sp>
        <p:nvSpPr>
          <p:cNvPr id="51" name="Google Shape;467;p41">
            <a:extLst>
              <a:ext uri="{FF2B5EF4-FFF2-40B4-BE49-F238E27FC236}">
                <a16:creationId xmlns:a16="http://schemas.microsoft.com/office/drawing/2014/main" id="{70D3BFC3-E2D5-754C-5D5D-DED9C56FC8A8}"/>
              </a:ext>
            </a:extLst>
          </p:cNvPr>
          <p:cNvSpPr txBox="1">
            <a:spLocks/>
          </p:cNvSpPr>
          <p:nvPr/>
        </p:nvSpPr>
        <p:spPr>
          <a:xfrm>
            <a:off x="5942907" y="3781923"/>
            <a:ext cx="854528" cy="546711"/>
          </a:xfrm>
          <a:prstGeom prst="rect">
            <a:avLst/>
          </a:prstGeom>
        </p:spPr>
        <p:txBody>
          <a:bodyPr spcFirstLastPara="1" wrap="square" lIns="91425" tIns="91425" rIns="91425" bIns="91425" anchor="ctr"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id-ID" b="1" dirty="0" err="1">
                <a:solidFill>
                  <a:schemeClr val="bg1"/>
                </a:solidFill>
              </a:rPr>
              <a:t>No</a:t>
            </a:r>
            <a:endParaRPr lang="id-ID" b="1" dirty="0">
              <a:solidFill>
                <a:schemeClr val="bg1"/>
              </a:solidFill>
            </a:endParaRPr>
          </a:p>
          <a:p>
            <a:pPr marL="0" lvl="0" indent="0" algn="ctr" rtl="0">
              <a:spcBef>
                <a:spcPts val="0"/>
              </a:spcBef>
              <a:spcAft>
                <a:spcPts val="0"/>
              </a:spcAft>
              <a:buNone/>
            </a:pPr>
            <a:r>
              <a:rPr lang="id-ID" b="1" dirty="0">
                <a:solidFill>
                  <a:schemeClr val="bg1"/>
                </a:solidFill>
              </a:rPr>
              <a:t>53%</a:t>
            </a:r>
          </a:p>
        </p:txBody>
      </p:sp>
      <p:sp>
        <p:nvSpPr>
          <p:cNvPr id="52" name="Google Shape;467;p41">
            <a:extLst>
              <a:ext uri="{FF2B5EF4-FFF2-40B4-BE49-F238E27FC236}">
                <a16:creationId xmlns:a16="http://schemas.microsoft.com/office/drawing/2014/main" id="{91CD06C7-167E-4DE6-4109-ED8C980DD094}"/>
              </a:ext>
            </a:extLst>
          </p:cNvPr>
          <p:cNvSpPr txBox="1">
            <a:spLocks/>
          </p:cNvSpPr>
          <p:nvPr/>
        </p:nvSpPr>
        <p:spPr>
          <a:xfrm>
            <a:off x="7943129" y="3582819"/>
            <a:ext cx="854528" cy="546711"/>
          </a:xfrm>
          <a:prstGeom prst="rect">
            <a:avLst/>
          </a:prstGeom>
        </p:spPr>
        <p:txBody>
          <a:bodyPr spcFirstLastPara="1" wrap="square" lIns="91425" tIns="91425" rIns="91425" bIns="91425" anchor="ctr"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id-ID" b="1" dirty="0">
                <a:solidFill>
                  <a:schemeClr val="bg1"/>
                </a:solidFill>
              </a:rPr>
              <a:t>Yes</a:t>
            </a:r>
          </a:p>
          <a:p>
            <a:pPr marL="0" lvl="0" indent="0" algn="ctr" rtl="0">
              <a:spcBef>
                <a:spcPts val="0"/>
              </a:spcBef>
              <a:spcAft>
                <a:spcPts val="0"/>
              </a:spcAft>
              <a:buNone/>
            </a:pPr>
            <a:r>
              <a:rPr lang="id-ID" b="1" dirty="0">
                <a:solidFill>
                  <a:schemeClr val="bg1"/>
                </a:solidFill>
              </a:rPr>
              <a:t>47%</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grpSp>
        <p:nvGrpSpPr>
          <p:cNvPr id="601" name="Google Shape;601;p44"/>
          <p:cNvGrpSpPr/>
          <p:nvPr/>
        </p:nvGrpSpPr>
        <p:grpSpPr>
          <a:xfrm>
            <a:off x="192327" y="335373"/>
            <a:ext cx="239095" cy="171413"/>
            <a:chOff x="-1593925" y="-140225"/>
            <a:chExt cx="331800" cy="237875"/>
          </a:xfrm>
        </p:grpSpPr>
        <p:cxnSp>
          <p:nvCxnSpPr>
            <p:cNvPr id="602" name="Google Shape;602;p44"/>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03" name="Google Shape;603;p44"/>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04" name="Google Shape;604;p44"/>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605" name="Google Shape;605;p44"/>
          <p:cNvSpPr/>
          <p:nvPr/>
        </p:nvSpPr>
        <p:spPr>
          <a:xfrm rot="-54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44"/>
          <p:cNvGrpSpPr/>
          <p:nvPr/>
        </p:nvGrpSpPr>
        <p:grpSpPr>
          <a:xfrm>
            <a:off x="192331" y="1823751"/>
            <a:ext cx="239088" cy="182056"/>
            <a:chOff x="359175" y="637250"/>
            <a:chExt cx="255300" cy="194400"/>
          </a:xfrm>
        </p:grpSpPr>
        <p:grpSp>
          <p:nvGrpSpPr>
            <p:cNvPr id="607" name="Google Shape;607;p44"/>
            <p:cNvGrpSpPr/>
            <p:nvPr/>
          </p:nvGrpSpPr>
          <p:grpSpPr>
            <a:xfrm>
              <a:off x="359175" y="637250"/>
              <a:ext cx="255300" cy="78000"/>
              <a:chOff x="648300" y="324950"/>
              <a:chExt cx="255300" cy="78000"/>
            </a:xfrm>
          </p:grpSpPr>
          <p:cxnSp>
            <p:nvCxnSpPr>
              <p:cNvPr id="608" name="Google Shape;608;p44"/>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609" name="Google Shape;609;p44"/>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610" name="Google Shape;610;p44"/>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611" name="Google Shape;611;p44"/>
          <p:cNvGrpSpPr/>
          <p:nvPr/>
        </p:nvGrpSpPr>
        <p:grpSpPr>
          <a:xfrm>
            <a:off x="223704" y="2465582"/>
            <a:ext cx="176342" cy="159500"/>
            <a:chOff x="518158" y="1088300"/>
            <a:chExt cx="176342" cy="159500"/>
          </a:xfrm>
        </p:grpSpPr>
        <p:cxnSp>
          <p:nvCxnSpPr>
            <p:cNvPr id="612" name="Google Shape;612;p44"/>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613" name="Google Shape;613;p44"/>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614" name="Google Shape;614;p44"/>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615" name="Google Shape;615;p44"/>
          <p:cNvGrpSpPr/>
          <p:nvPr/>
        </p:nvGrpSpPr>
        <p:grpSpPr>
          <a:xfrm>
            <a:off x="223675" y="3084858"/>
            <a:ext cx="176400" cy="263091"/>
            <a:chOff x="519725" y="1778180"/>
            <a:chExt cx="176400" cy="263091"/>
          </a:xfrm>
        </p:grpSpPr>
        <p:sp>
          <p:nvSpPr>
            <p:cNvPr id="616" name="Google Shape;616;p44"/>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44"/>
          <p:cNvGrpSpPr/>
          <p:nvPr/>
        </p:nvGrpSpPr>
        <p:grpSpPr>
          <a:xfrm>
            <a:off x="218275" y="3807724"/>
            <a:ext cx="187200" cy="159600"/>
            <a:chOff x="508825" y="2429151"/>
            <a:chExt cx="187200" cy="159600"/>
          </a:xfrm>
        </p:grpSpPr>
        <p:sp>
          <p:nvSpPr>
            <p:cNvPr id="619" name="Google Shape;619;p44"/>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4"/>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621" name="Google Shape;621;p44"/>
          <p:cNvGrpSpPr/>
          <p:nvPr/>
        </p:nvGrpSpPr>
        <p:grpSpPr>
          <a:xfrm>
            <a:off x="223675" y="4427100"/>
            <a:ext cx="176400" cy="176400"/>
            <a:chOff x="514225" y="2875375"/>
            <a:chExt cx="176400" cy="176400"/>
          </a:xfrm>
        </p:grpSpPr>
        <p:sp>
          <p:nvSpPr>
            <p:cNvPr id="622" name="Google Shape;622;p44"/>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3" name="Google Shape;623;p44"/>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624" name="Google Shape;624;p44"/>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625" name="Google Shape;625;p44"/>
          <p:cNvSpPr txBox="1">
            <a:spLocks noGrp="1"/>
          </p:cNvSpPr>
          <p:nvPr>
            <p:ph type="subTitle" idx="1"/>
          </p:nvPr>
        </p:nvSpPr>
        <p:spPr>
          <a:xfrm>
            <a:off x="2596175" y="2226025"/>
            <a:ext cx="4599600" cy="15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Jupiter is a gas giant and the biggest planet in the Solar System. It's the fourth-brightest object in the night sky. It was named after a Roman god</a:t>
            </a:r>
            <a:endParaRPr dirty="0">
              <a:solidFill>
                <a:schemeClr val="dk1"/>
              </a:solidFill>
            </a:endParaRPr>
          </a:p>
        </p:txBody>
      </p:sp>
      <p:sp>
        <p:nvSpPr>
          <p:cNvPr id="630" name="Google Shape;630;p44">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 name="object 41">
            <a:extLst>
              <a:ext uri="{FF2B5EF4-FFF2-40B4-BE49-F238E27FC236}">
                <a16:creationId xmlns:a16="http://schemas.microsoft.com/office/drawing/2014/main" id="{2D40C8B4-000A-D4AC-12D0-05F2B4DAEC67}"/>
              </a:ext>
            </a:extLst>
          </p:cNvPr>
          <p:cNvGraphicFramePr>
            <a:graphicFrameLocks noGrp="1"/>
          </p:cNvGraphicFramePr>
          <p:nvPr>
            <p:extLst>
              <p:ext uri="{D42A27DB-BD31-4B8C-83A1-F6EECF244321}">
                <p14:modId xmlns:p14="http://schemas.microsoft.com/office/powerpoint/2010/main" val="3696689355"/>
              </p:ext>
            </p:extLst>
          </p:nvPr>
        </p:nvGraphicFramePr>
        <p:xfrm>
          <a:off x="850172" y="839583"/>
          <a:ext cx="3629512" cy="3718112"/>
        </p:xfrm>
        <a:graphic>
          <a:graphicData uri="http://schemas.openxmlformats.org/drawingml/2006/table">
            <a:tbl>
              <a:tblPr firstRow="1" bandRow="1">
                <a:tableStyleId>{B301B821-A1FF-4177-AEE7-76D212191A09}</a:tableStyleId>
              </a:tblPr>
              <a:tblGrid>
                <a:gridCol w="1089374">
                  <a:extLst>
                    <a:ext uri="{9D8B030D-6E8A-4147-A177-3AD203B41FA5}">
                      <a16:colId xmlns:a16="http://schemas.microsoft.com/office/drawing/2014/main" val="20000"/>
                    </a:ext>
                  </a:extLst>
                </a:gridCol>
                <a:gridCol w="2540138">
                  <a:extLst>
                    <a:ext uri="{9D8B030D-6E8A-4147-A177-3AD203B41FA5}">
                      <a16:colId xmlns:a16="http://schemas.microsoft.com/office/drawing/2014/main" val="20001"/>
                    </a:ext>
                  </a:extLst>
                </a:gridCol>
              </a:tblGrid>
              <a:tr h="383561">
                <a:tc>
                  <a:txBody>
                    <a:bodyPr/>
                    <a:lstStyle/>
                    <a:p>
                      <a:pPr marL="234315" algn="ctr">
                        <a:lnSpc>
                          <a:spcPct val="100000"/>
                        </a:lnSpc>
                        <a:spcBef>
                          <a:spcPts val="530"/>
                        </a:spcBef>
                      </a:pPr>
                      <a:r>
                        <a:rPr sz="1100" dirty="0">
                          <a:solidFill>
                            <a:srgbClr val="283149"/>
                          </a:solidFill>
                        </a:rPr>
                        <a:t>Header</a:t>
                      </a:r>
                      <a:endParaRPr sz="1100" dirty="0">
                        <a:latin typeface="Arial MT"/>
                        <a:cs typeface="Arial MT"/>
                      </a:endParaRPr>
                    </a:p>
                  </a:txBody>
                  <a:tcPr marL="0" marR="0" marT="67310" marB="0"/>
                </a:tc>
                <a:tc>
                  <a:txBody>
                    <a:bodyPr/>
                    <a:lstStyle/>
                    <a:p>
                      <a:pPr algn="ctr">
                        <a:lnSpc>
                          <a:spcPct val="100000"/>
                        </a:lnSpc>
                        <a:spcBef>
                          <a:spcPts val="530"/>
                        </a:spcBef>
                      </a:pPr>
                      <a:r>
                        <a:rPr sz="1100" spc="-10" dirty="0">
                          <a:solidFill>
                            <a:srgbClr val="283149"/>
                          </a:solidFill>
                        </a:rPr>
                        <a:t>Definition</a:t>
                      </a:r>
                      <a:endParaRPr sz="1100" dirty="0">
                        <a:latin typeface="Arial MT"/>
                        <a:cs typeface="Arial MT"/>
                      </a:endParaRPr>
                    </a:p>
                  </a:txBody>
                  <a:tcPr marL="0" marR="0" marT="67310" marB="0"/>
                </a:tc>
                <a:extLst>
                  <a:ext uri="{0D108BD9-81ED-4DB2-BD59-A6C34878D82A}">
                    <a16:rowId xmlns:a16="http://schemas.microsoft.com/office/drawing/2014/main" val="10000"/>
                  </a:ext>
                </a:extLst>
              </a:tr>
              <a:tr h="383563">
                <a:tc>
                  <a:txBody>
                    <a:bodyPr/>
                    <a:lstStyle/>
                    <a:p>
                      <a:pPr algn="ctr">
                        <a:lnSpc>
                          <a:spcPct val="100000"/>
                        </a:lnSpc>
                        <a:spcBef>
                          <a:spcPts val="530"/>
                        </a:spcBef>
                      </a:pPr>
                      <a:r>
                        <a:rPr sz="1100" dirty="0">
                          <a:solidFill>
                            <a:srgbClr val="283149"/>
                          </a:solidFill>
                        </a:rPr>
                        <a:t>Age</a:t>
                      </a:r>
                      <a:endParaRPr sz="1100" dirty="0">
                        <a:latin typeface="Arial MT"/>
                        <a:cs typeface="Arial MT"/>
                      </a:endParaRPr>
                    </a:p>
                  </a:txBody>
                  <a:tcPr marL="0" marR="0" marT="67310" marB="0" anchor="ctr"/>
                </a:tc>
                <a:tc>
                  <a:txBody>
                    <a:bodyPr/>
                    <a:lstStyle/>
                    <a:p>
                      <a:pPr algn="ctr">
                        <a:lnSpc>
                          <a:spcPct val="100000"/>
                        </a:lnSpc>
                        <a:spcBef>
                          <a:spcPts val="530"/>
                        </a:spcBef>
                      </a:pPr>
                      <a:r>
                        <a:rPr lang="id-ID" sz="1100" dirty="0">
                          <a:latin typeface="Arial MT"/>
                          <a:cs typeface="Arial MT"/>
                        </a:rPr>
                        <a:t>Age </a:t>
                      </a:r>
                      <a:r>
                        <a:rPr lang="id-ID" sz="1100" dirty="0" err="1">
                          <a:latin typeface="Arial MT"/>
                          <a:cs typeface="Arial MT"/>
                        </a:rPr>
                        <a:t>of</a:t>
                      </a:r>
                      <a:r>
                        <a:rPr lang="id-ID" sz="1100" dirty="0">
                          <a:latin typeface="Arial MT"/>
                          <a:cs typeface="Arial MT"/>
                        </a:rPr>
                        <a:t> </a:t>
                      </a:r>
                      <a:r>
                        <a:rPr lang="id-ID" sz="1100" dirty="0" err="1">
                          <a:latin typeface="Arial MT"/>
                          <a:cs typeface="Arial MT"/>
                        </a:rPr>
                        <a:t>customer</a:t>
                      </a:r>
                      <a:endParaRPr sz="1100" dirty="0">
                        <a:latin typeface="Arial MT"/>
                        <a:cs typeface="Arial MT"/>
                      </a:endParaRPr>
                    </a:p>
                  </a:txBody>
                  <a:tcPr marL="0" marR="0" marT="67310" marB="0" anchor="ctr"/>
                </a:tc>
                <a:extLst>
                  <a:ext uri="{0D108BD9-81ED-4DB2-BD59-A6C34878D82A}">
                    <a16:rowId xmlns:a16="http://schemas.microsoft.com/office/drawing/2014/main" val="10001"/>
                  </a:ext>
                </a:extLst>
              </a:tr>
              <a:tr h="412802">
                <a:tc>
                  <a:txBody>
                    <a:bodyPr/>
                    <a:lstStyle/>
                    <a:p>
                      <a:pPr algn="ctr">
                        <a:lnSpc>
                          <a:spcPct val="100000"/>
                        </a:lnSpc>
                        <a:spcBef>
                          <a:spcPts val="625"/>
                        </a:spcBef>
                      </a:pPr>
                      <a:r>
                        <a:rPr sz="1100" dirty="0">
                          <a:solidFill>
                            <a:srgbClr val="283149"/>
                          </a:solidFill>
                        </a:rPr>
                        <a:t>Job</a:t>
                      </a:r>
                      <a:endParaRPr sz="1100">
                        <a:latin typeface="Arial MT"/>
                        <a:cs typeface="Arial MT"/>
                      </a:endParaRPr>
                    </a:p>
                  </a:txBody>
                  <a:tcPr marL="0" marR="0" marT="79375" marB="0" anchor="ctr"/>
                </a:tc>
                <a:tc>
                  <a:txBody>
                    <a:bodyPr/>
                    <a:lstStyle/>
                    <a:p>
                      <a:pPr algn="ctr">
                        <a:lnSpc>
                          <a:spcPts val="1290"/>
                        </a:lnSpc>
                      </a:pPr>
                      <a:r>
                        <a:rPr lang="id-ID" sz="1100" dirty="0" err="1">
                          <a:solidFill>
                            <a:srgbClr val="283149"/>
                          </a:solidFill>
                        </a:rPr>
                        <a:t>Job</a:t>
                      </a:r>
                      <a:r>
                        <a:rPr lang="id-ID" sz="1100" dirty="0">
                          <a:solidFill>
                            <a:srgbClr val="283149"/>
                          </a:solidFill>
                        </a:rPr>
                        <a:t> </a:t>
                      </a:r>
                      <a:r>
                        <a:rPr lang="id-ID" sz="1100" dirty="0" err="1">
                          <a:solidFill>
                            <a:srgbClr val="283149"/>
                          </a:solidFill>
                        </a:rPr>
                        <a:t>of</a:t>
                      </a:r>
                      <a:r>
                        <a:rPr lang="id-ID" sz="1100" dirty="0">
                          <a:solidFill>
                            <a:srgbClr val="283149"/>
                          </a:solidFill>
                        </a:rPr>
                        <a:t> </a:t>
                      </a:r>
                      <a:r>
                        <a:rPr lang="id-ID" sz="1100" dirty="0" err="1">
                          <a:solidFill>
                            <a:srgbClr val="283149"/>
                          </a:solidFill>
                        </a:rPr>
                        <a:t>customer</a:t>
                      </a:r>
                      <a:endParaRPr sz="1100" dirty="0">
                        <a:latin typeface="Arial MT"/>
                        <a:cs typeface="Arial MT"/>
                      </a:endParaRPr>
                    </a:p>
                  </a:txBody>
                  <a:tcPr marL="0" marR="0" marT="0" marB="0" anchor="ctr"/>
                </a:tc>
                <a:extLst>
                  <a:ext uri="{0D108BD9-81ED-4DB2-BD59-A6C34878D82A}">
                    <a16:rowId xmlns:a16="http://schemas.microsoft.com/office/drawing/2014/main" val="10002"/>
                  </a:ext>
                </a:extLst>
              </a:tr>
              <a:tr h="412803">
                <a:tc>
                  <a:txBody>
                    <a:bodyPr/>
                    <a:lstStyle/>
                    <a:p>
                      <a:pPr algn="ctr">
                        <a:lnSpc>
                          <a:spcPct val="100000"/>
                        </a:lnSpc>
                        <a:spcBef>
                          <a:spcPts val="630"/>
                        </a:spcBef>
                      </a:pPr>
                      <a:r>
                        <a:rPr sz="1100" spc="-10" dirty="0">
                          <a:solidFill>
                            <a:srgbClr val="283149"/>
                          </a:solidFill>
                        </a:rPr>
                        <a:t>Marital</a:t>
                      </a:r>
                      <a:endParaRPr sz="1100" dirty="0">
                        <a:latin typeface="Arial MT"/>
                        <a:cs typeface="Arial MT"/>
                      </a:endParaRPr>
                    </a:p>
                  </a:txBody>
                  <a:tcPr marL="0" marR="0" marT="80010" marB="0" anchor="ctr"/>
                </a:tc>
                <a:tc>
                  <a:txBody>
                    <a:bodyPr/>
                    <a:lstStyle/>
                    <a:p>
                      <a:pPr algn="ctr">
                        <a:lnSpc>
                          <a:spcPts val="1290"/>
                        </a:lnSpc>
                      </a:pPr>
                      <a:r>
                        <a:rPr lang="id-ID" sz="1100" spc="-5" dirty="0" err="1">
                          <a:solidFill>
                            <a:srgbClr val="283149"/>
                          </a:solidFill>
                        </a:rPr>
                        <a:t>Martial</a:t>
                      </a:r>
                      <a:r>
                        <a:rPr lang="id-ID" sz="1100" spc="-5" dirty="0">
                          <a:solidFill>
                            <a:srgbClr val="283149"/>
                          </a:solidFill>
                        </a:rPr>
                        <a:t> status </a:t>
                      </a:r>
                      <a:r>
                        <a:rPr lang="id-ID" sz="1100" spc="-5" dirty="0" err="1">
                          <a:solidFill>
                            <a:srgbClr val="283149"/>
                          </a:solidFill>
                        </a:rPr>
                        <a:t>of</a:t>
                      </a:r>
                      <a:r>
                        <a:rPr lang="id-ID" sz="1100" spc="-5" dirty="0">
                          <a:solidFill>
                            <a:srgbClr val="283149"/>
                          </a:solidFill>
                        </a:rPr>
                        <a:t> </a:t>
                      </a:r>
                      <a:r>
                        <a:rPr lang="id-ID" sz="1100" spc="-5" dirty="0" err="1">
                          <a:solidFill>
                            <a:srgbClr val="283149"/>
                          </a:solidFill>
                        </a:rPr>
                        <a:t>customer</a:t>
                      </a:r>
                      <a:endParaRPr sz="1100" dirty="0">
                        <a:latin typeface="Arial MT"/>
                        <a:cs typeface="Arial MT"/>
                      </a:endParaRPr>
                    </a:p>
                  </a:txBody>
                  <a:tcPr marL="0" marR="0" marT="0" marB="0" anchor="ctr"/>
                </a:tc>
                <a:extLst>
                  <a:ext uri="{0D108BD9-81ED-4DB2-BD59-A6C34878D82A}">
                    <a16:rowId xmlns:a16="http://schemas.microsoft.com/office/drawing/2014/main" val="10003"/>
                  </a:ext>
                </a:extLst>
              </a:tr>
              <a:tr h="412803">
                <a:tc>
                  <a:txBody>
                    <a:bodyPr/>
                    <a:lstStyle/>
                    <a:p>
                      <a:pPr algn="ctr">
                        <a:lnSpc>
                          <a:spcPct val="100000"/>
                        </a:lnSpc>
                        <a:spcBef>
                          <a:spcPts val="630"/>
                        </a:spcBef>
                      </a:pPr>
                      <a:r>
                        <a:rPr sz="1100" dirty="0">
                          <a:solidFill>
                            <a:srgbClr val="283149"/>
                          </a:solidFill>
                        </a:rPr>
                        <a:t>Education</a:t>
                      </a:r>
                      <a:endParaRPr sz="1100" dirty="0">
                        <a:latin typeface="Arial MT"/>
                        <a:cs typeface="Arial MT"/>
                      </a:endParaRPr>
                    </a:p>
                  </a:txBody>
                  <a:tcPr marL="0" marR="0" marT="80010" marB="0" anchor="ctr"/>
                </a:tc>
                <a:tc>
                  <a:txBody>
                    <a:bodyPr/>
                    <a:lstStyle/>
                    <a:p>
                      <a:pPr algn="ctr">
                        <a:lnSpc>
                          <a:spcPts val="1290"/>
                        </a:lnSpc>
                      </a:pPr>
                      <a:r>
                        <a:rPr lang="id-ID" sz="1100" spc="-5" dirty="0" err="1">
                          <a:solidFill>
                            <a:srgbClr val="283149"/>
                          </a:solidFill>
                        </a:rPr>
                        <a:t>Customer</a:t>
                      </a:r>
                      <a:r>
                        <a:rPr lang="id-ID" sz="1100" spc="-5" dirty="0">
                          <a:solidFill>
                            <a:srgbClr val="283149"/>
                          </a:solidFill>
                        </a:rPr>
                        <a:t> </a:t>
                      </a:r>
                      <a:r>
                        <a:rPr lang="id-ID" sz="1100" spc="-5" dirty="0" err="1">
                          <a:solidFill>
                            <a:srgbClr val="283149"/>
                          </a:solidFill>
                        </a:rPr>
                        <a:t>education</a:t>
                      </a:r>
                      <a:r>
                        <a:rPr lang="id-ID" sz="1100" spc="-5" dirty="0">
                          <a:solidFill>
                            <a:srgbClr val="283149"/>
                          </a:solidFill>
                        </a:rPr>
                        <a:t> level</a:t>
                      </a:r>
                      <a:endParaRPr sz="1100" dirty="0">
                        <a:latin typeface="Arial MT"/>
                        <a:cs typeface="Arial MT"/>
                      </a:endParaRPr>
                    </a:p>
                  </a:txBody>
                  <a:tcPr marL="0" marR="0" marT="0" marB="0" anchor="ctr"/>
                </a:tc>
                <a:extLst>
                  <a:ext uri="{0D108BD9-81ED-4DB2-BD59-A6C34878D82A}">
                    <a16:rowId xmlns:a16="http://schemas.microsoft.com/office/drawing/2014/main" val="10004"/>
                  </a:ext>
                </a:extLst>
              </a:tr>
              <a:tr h="412803">
                <a:tc>
                  <a:txBody>
                    <a:bodyPr/>
                    <a:lstStyle/>
                    <a:p>
                      <a:pPr algn="ctr">
                        <a:lnSpc>
                          <a:spcPct val="100000"/>
                        </a:lnSpc>
                        <a:spcBef>
                          <a:spcPts val="630"/>
                        </a:spcBef>
                      </a:pPr>
                      <a:r>
                        <a:rPr sz="1100" spc="-5" dirty="0">
                          <a:solidFill>
                            <a:srgbClr val="283149"/>
                          </a:solidFill>
                        </a:rPr>
                        <a:t>Default</a:t>
                      </a:r>
                      <a:endParaRPr sz="1100">
                        <a:latin typeface="Arial MT"/>
                        <a:cs typeface="Arial MT"/>
                      </a:endParaRPr>
                    </a:p>
                  </a:txBody>
                  <a:tcPr marL="0" marR="0" marT="80010" marB="0" anchor="ctr"/>
                </a:tc>
                <a:tc>
                  <a:txBody>
                    <a:bodyPr/>
                    <a:lstStyle/>
                    <a:p>
                      <a:pPr algn="ctr">
                        <a:lnSpc>
                          <a:spcPts val="1295"/>
                        </a:lnSpc>
                      </a:pPr>
                      <a:r>
                        <a:rPr lang="id-ID" sz="1100" dirty="0">
                          <a:solidFill>
                            <a:srgbClr val="283149"/>
                          </a:solidFill>
                        </a:rPr>
                        <a:t>Has </a:t>
                      </a:r>
                      <a:r>
                        <a:rPr lang="id-ID" sz="1100" dirty="0" err="1">
                          <a:solidFill>
                            <a:srgbClr val="283149"/>
                          </a:solidFill>
                        </a:rPr>
                        <a:t>credit</a:t>
                      </a:r>
                      <a:r>
                        <a:rPr lang="id-ID" sz="1100" dirty="0">
                          <a:solidFill>
                            <a:srgbClr val="283149"/>
                          </a:solidFill>
                        </a:rPr>
                        <a:t> in </a:t>
                      </a:r>
                      <a:r>
                        <a:rPr lang="id-ID" sz="1100" dirty="0" err="1">
                          <a:solidFill>
                            <a:srgbClr val="283149"/>
                          </a:solidFill>
                        </a:rPr>
                        <a:t>default</a:t>
                      </a:r>
                      <a:r>
                        <a:rPr lang="id-ID" sz="1100" dirty="0">
                          <a:solidFill>
                            <a:srgbClr val="283149"/>
                          </a:solidFill>
                        </a:rPr>
                        <a:t>?</a:t>
                      </a:r>
                      <a:endParaRPr sz="1100" dirty="0">
                        <a:latin typeface="Arial MT"/>
                        <a:cs typeface="Arial MT"/>
                      </a:endParaRPr>
                    </a:p>
                  </a:txBody>
                  <a:tcPr marL="0" marR="0" marT="0" marB="0" anchor="ctr"/>
                </a:tc>
                <a:extLst>
                  <a:ext uri="{0D108BD9-81ED-4DB2-BD59-A6C34878D82A}">
                    <a16:rowId xmlns:a16="http://schemas.microsoft.com/office/drawing/2014/main" val="10005"/>
                  </a:ext>
                </a:extLst>
              </a:tr>
              <a:tr h="474110">
                <a:tc>
                  <a:txBody>
                    <a:bodyPr/>
                    <a:lstStyle/>
                    <a:p>
                      <a:pPr algn="ctr">
                        <a:lnSpc>
                          <a:spcPct val="100000"/>
                        </a:lnSpc>
                        <a:spcBef>
                          <a:spcPts val="30"/>
                        </a:spcBef>
                      </a:pPr>
                      <a:endParaRPr sz="1100" dirty="0"/>
                    </a:p>
                    <a:p>
                      <a:pPr algn="ctr">
                        <a:lnSpc>
                          <a:spcPct val="100000"/>
                        </a:lnSpc>
                      </a:pPr>
                      <a:r>
                        <a:rPr sz="1100" spc="-5" dirty="0">
                          <a:solidFill>
                            <a:srgbClr val="283149"/>
                          </a:solidFill>
                        </a:rPr>
                        <a:t>Housing</a:t>
                      </a:r>
                      <a:endParaRPr sz="1100" dirty="0">
                        <a:latin typeface="Arial MT"/>
                        <a:cs typeface="Arial MT"/>
                      </a:endParaRPr>
                    </a:p>
                  </a:txBody>
                  <a:tcPr marL="0" marR="0" marT="3810" marB="0"/>
                </a:tc>
                <a:tc>
                  <a:txBody>
                    <a:bodyPr/>
                    <a:lstStyle/>
                    <a:p>
                      <a:pPr algn="ctr">
                        <a:lnSpc>
                          <a:spcPts val="1295"/>
                        </a:lnSpc>
                      </a:pPr>
                      <a:r>
                        <a:rPr lang="en-US" sz="1100" spc="-5" dirty="0">
                          <a:solidFill>
                            <a:srgbClr val="283149"/>
                          </a:solidFill>
                        </a:rPr>
                        <a:t>If costumer has housing loan</a:t>
                      </a:r>
                      <a:endParaRPr sz="1100" dirty="0">
                        <a:latin typeface="Arial MT"/>
                        <a:cs typeface="Arial MT"/>
                      </a:endParaRPr>
                    </a:p>
                  </a:txBody>
                  <a:tcPr marL="0" marR="0" marT="0" marB="0" anchor="ctr"/>
                </a:tc>
                <a:extLst>
                  <a:ext uri="{0D108BD9-81ED-4DB2-BD59-A6C34878D82A}">
                    <a16:rowId xmlns:a16="http://schemas.microsoft.com/office/drawing/2014/main" val="10006"/>
                  </a:ext>
                </a:extLst>
              </a:tr>
              <a:tr h="412864">
                <a:tc>
                  <a:txBody>
                    <a:bodyPr/>
                    <a:lstStyle/>
                    <a:p>
                      <a:pPr algn="ctr">
                        <a:lnSpc>
                          <a:spcPct val="100000"/>
                        </a:lnSpc>
                        <a:spcBef>
                          <a:spcPts val="635"/>
                        </a:spcBef>
                      </a:pPr>
                      <a:r>
                        <a:rPr sz="1100" spc="5" dirty="0">
                          <a:solidFill>
                            <a:srgbClr val="283149"/>
                          </a:solidFill>
                        </a:rPr>
                        <a:t>Loan</a:t>
                      </a:r>
                      <a:endParaRPr sz="1100">
                        <a:latin typeface="Arial MT"/>
                        <a:cs typeface="Arial MT"/>
                      </a:endParaRPr>
                    </a:p>
                  </a:txBody>
                  <a:tcPr marL="0" marR="0" marT="80645" marB="0" anchor="ctr"/>
                </a:tc>
                <a:tc>
                  <a:txBody>
                    <a:bodyPr/>
                    <a:lstStyle/>
                    <a:p>
                      <a:pPr algn="ctr">
                        <a:lnSpc>
                          <a:spcPts val="1295"/>
                        </a:lnSpc>
                      </a:pPr>
                      <a:r>
                        <a:rPr lang="id-ID" sz="1100" spc="-10" dirty="0">
                          <a:solidFill>
                            <a:srgbClr val="283149"/>
                          </a:solidFill>
                        </a:rPr>
                        <a:t>Has Personal </a:t>
                      </a:r>
                      <a:r>
                        <a:rPr lang="id-ID" sz="1100" spc="-10" dirty="0" err="1">
                          <a:solidFill>
                            <a:srgbClr val="283149"/>
                          </a:solidFill>
                        </a:rPr>
                        <a:t>Loan</a:t>
                      </a:r>
                      <a:endParaRPr sz="1100" dirty="0">
                        <a:latin typeface="Arial MT"/>
                        <a:cs typeface="Arial MT"/>
                      </a:endParaRPr>
                    </a:p>
                  </a:txBody>
                  <a:tcPr marL="0" marR="0" marT="0" marB="0" anchor="ctr"/>
                </a:tc>
                <a:extLst>
                  <a:ext uri="{0D108BD9-81ED-4DB2-BD59-A6C34878D82A}">
                    <a16:rowId xmlns:a16="http://schemas.microsoft.com/office/drawing/2014/main" val="10007"/>
                  </a:ext>
                </a:extLst>
              </a:tr>
              <a:tr h="412803">
                <a:tc>
                  <a:txBody>
                    <a:bodyPr/>
                    <a:lstStyle/>
                    <a:p>
                      <a:pPr algn="ctr">
                        <a:lnSpc>
                          <a:spcPct val="100000"/>
                        </a:lnSpc>
                        <a:spcBef>
                          <a:spcPts val="635"/>
                        </a:spcBef>
                      </a:pPr>
                      <a:r>
                        <a:rPr sz="1100" spc="-5" dirty="0">
                          <a:solidFill>
                            <a:srgbClr val="283149"/>
                          </a:solidFill>
                        </a:rPr>
                        <a:t>Balance</a:t>
                      </a:r>
                      <a:endParaRPr sz="1100">
                        <a:latin typeface="Arial MT"/>
                        <a:cs typeface="Arial MT"/>
                      </a:endParaRPr>
                    </a:p>
                  </a:txBody>
                  <a:tcPr marL="0" marR="0" marT="80645" marB="0" anchor="ctr"/>
                </a:tc>
                <a:tc>
                  <a:txBody>
                    <a:bodyPr/>
                    <a:lstStyle/>
                    <a:p>
                      <a:pPr algn="ctr">
                        <a:lnSpc>
                          <a:spcPts val="1300"/>
                        </a:lnSpc>
                      </a:pPr>
                      <a:r>
                        <a:rPr lang="id-ID" sz="1100" spc="-5" dirty="0" err="1">
                          <a:solidFill>
                            <a:srgbClr val="283149"/>
                          </a:solidFill>
                        </a:rPr>
                        <a:t>Customer's</a:t>
                      </a:r>
                      <a:r>
                        <a:rPr lang="id-ID" sz="1100" spc="-5" dirty="0">
                          <a:solidFill>
                            <a:srgbClr val="283149"/>
                          </a:solidFill>
                        </a:rPr>
                        <a:t> individual </a:t>
                      </a:r>
                      <a:r>
                        <a:rPr lang="id-ID" sz="1100" spc="-5" dirty="0" err="1">
                          <a:solidFill>
                            <a:srgbClr val="283149"/>
                          </a:solidFill>
                        </a:rPr>
                        <a:t>balance</a:t>
                      </a:r>
                      <a:endParaRPr sz="1100" dirty="0">
                        <a:latin typeface="Arial MT"/>
                        <a:cs typeface="Arial MT"/>
                      </a:endParaRPr>
                    </a:p>
                  </a:txBody>
                  <a:tcPr marL="0" marR="0" marT="0" marB="0" anchor="ctr"/>
                </a:tc>
                <a:extLst>
                  <a:ext uri="{0D108BD9-81ED-4DB2-BD59-A6C34878D82A}">
                    <a16:rowId xmlns:a16="http://schemas.microsoft.com/office/drawing/2014/main" val="10008"/>
                  </a:ext>
                </a:extLst>
              </a:tr>
            </a:tbl>
          </a:graphicData>
        </a:graphic>
      </p:graphicFrame>
      <p:graphicFrame>
        <p:nvGraphicFramePr>
          <p:cNvPr id="6" name="object 45">
            <a:extLst>
              <a:ext uri="{FF2B5EF4-FFF2-40B4-BE49-F238E27FC236}">
                <a16:creationId xmlns:a16="http://schemas.microsoft.com/office/drawing/2014/main" id="{23C9934A-5F45-3709-96B4-266AB09786F8}"/>
              </a:ext>
            </a:extLst>
          </p:cNvPr>
          <p:cNvGraphicFramePr>
            <a:graphicFrameLocks noGrp="1"/>
          </p:cNvGraphicFramePr>
          <p:nvPr>
            <p:extLst>
              <p:ext uri="{D42A27DB-BD31-4B8C-83A1-F6EECF244321}">
                <p14:modId xmlns:p14="http://schemas.microsoft.com/office/powerpoint/2010/main" val="3199708692"/>
              </p:ext>
            </p:extLst>
          </p:nvPr>
        </p:nvGraphicFramePr>
        <p:xfrm>
          <a:off x="4664318" y="839583"/>
          <a:ext cx="4125507" cy="3636140"/>
        </p:xfrm>
        <a:graphic>
          <a:graphicData uri="http://schemas.openxmlformats.org/drawingml/2006/table">
            <a:tbl>
              <a:tblPr firstRow="1" bandRow="1">
                <a:tableStyleId>{B301B821-A1FF-4177-AEE7-76D212191A09}</a:tableStyleId>
              </a:tblPr>
              <a:tblGrid>
                <a:gridCol w="904374">
                  <a:extLst>
                    <a:ext uri="{9D8B030D-6E8A-4147-A177-3AD203B41FA5}">
                      <a16:colId xmlns:a16="http://schemas.microsoft.com/office/drawing/2014/main" val="20000"/>
                    </a:ext>
                  </a:extLst>
                </a:gridCol>
                <a:gridCol w="3221133">
                  <a:extLst>
                    <a:ext uri="{9D8B030D-6E8A-4147-A177-3AD203B41FA5}">
                      <a16:colId xmlns:a16="http://schemas.microsoft.com/office/drawing/2014/main" val="20001"/>
                    </a:ext>
                  </a:extLst>
                </a:gridCol>
              </a:tblGrid>
              <a:tr h="297441">
                <a:tc>
                  <a:txBody>
                    <a:bodyPr/>
                    <a:lstStyle/>
                    <a:p>
                      <a:pPr marL="171450">
                        <a:lnSpc>
                          <a:spcPct val="100000"/>
                        </a:lnSpc>
                        <a:spcBef>
                          <a:spcPts val="305"/>
                        </a:spcBef>
                      </a:pPr>
                      <a:r>
                        <a:rPr sz="1100" dirty="0">
                          <a:solidFill>
                            <a:srgbClr val="283149"/>
                          </a:solidFill>
                        </a:rPr>
                        <a:t>Header</a:t>
                      </a:r>
                      <a:endParaRPr sz="1100">
                        <a:latin typeface="Arial MT"/>
                        <a:cs typeface="Arial MT"/>
                      </a:endParaRPr>
                    </a:p>
                  </a:txBody>
                  <a:tcPr marL="0" marR="0" marT="38735" marB="0"/>
                </a:tc>
                <a:tc>
                  <a:txBody>
                    <a:bodyPr/>
                    <a:lstStyle/>
                    <a:p>
                      <a:pPr algn="ctr">
                        <a:lnSpc>
                          <a:spcPct val="100000"/>
                        </a:lnSpc>
                        <a:spcBef>
                          <a:spcPts val="305"/>
                        </a:spcBef>
                      </a:pPr>
                      <a:r>
                        <a:rPr sz="1100" spc="-10" dirty="0">
                          <a:solidFill>
                            <a:srgbClr val="283149"/>
                          </a:solidFill>
                        </a:rPr>
                        <a:t>Definition</a:t>
                      </a:r>
                      <a:endParaRPr sz="1100" dirty="0">
                        <a:latin typeface="Arial MT"/>
                        <a:cs typeface="Arial MT"/>
                      </a:endParaRPr>
                    </a:p>
                  </a:txBody>
                  <a:tcPr marL="0" marR="0" marT="38735" marB="0"/>
                </a:tc>
                <a:extLst>
                  <a:ext uri="{0D108BD9-81ED-4DB2-BD59-A6C34878D82A}">
                    <a16:rowId xmlns:a16="http://schemas.microsoft.com/office/drawing/2014/main" val="10000"/>
                  </a:ext>
                </a:extLst>
              </a:tr>
              <a:tr h="297442">
                <a:tc>
                  <a:txBody>
                    <a:bodyPr/>
                    <a:lstStyle/>
                    <a:p>
                      <a:pPr marL="46355" algn="ctr">
                        <a:lnSpc>
                          <a:spcPct val="100000"/>
                        </a:lnSpc>
                        <a:spcBef>
                          <a:spcPts val="305"/>
                        </a:spcBef>
                      </a:pPr>
                      <a:r>
                        <a:rPr sz="1100" dirty="0">
                          <a:solidFill>
                            <a:srgbClr val="283149"/>
                          </a:solidFill>
                        </a:rPr>
                        <a:t>Contact</a:t>
                      </a:r>
                      <a:endParaRPr sz="1100" dirty="0">
                        <a:latin typeface="Arial MT"/>
                        <a:cs typeface="Arial MT"/>
                      </a:endParaRPr>
                    </a:p>
                  </a:txBody>
                  <a:tcPr marL="0" marR="0" marT="38735" marB="0" anchor="ctr"/>
                </a:tc>
                <a:tc>
                  <a:txBody>
                    <a:bodyPr/>
                    <a:lstStyle/>
                    <a:p>
                      <a:pPr marL="46355" algn="ctr">
                        <a:lnSpc>
                          <a:spcPct val="100000"/>
                        </a:lnSpc>
                        <a:spcBef>
                          <a:spcPts val="305"/>
                        </a:spcBef>
                      </a:pPr>
                      <a:r>
                        <a:rPr lang="id-ID" sz="1100" spc="-5" dirty="0" err="1">
                          <a:solidFill>
                            <a:srgbClr val="283149"/>
                          </a:solidFill>
                        </a:rPr>
                        <a:t>Communication</a:t>
                      </a:r>
                      <a:r>
                        <a:rPr lang="id-ID" sz="1100" spc="-5" dirty="0">
                          <a:solidFill>
                            <a:srgbClr val="283149"/>
                          </a:solidFill>
                        </a:rPr>
                        <a:t> </a:t>
                      </a:r>
                      <a:r>
                        <a:rPr lang="id-ID" sz="1100" spc="-5" dirty="0" err="1">
                          <a:solidFill>
                            <a:srgbClr val="283149"/>
                          </a:solidFill>
                        </a:rPr>
                        <a:t>type</a:t>
                      </a:r>
                      <a:endParaRPr sz="1100" dirty="0">
                        <a:latin typeface="Arial MT"/>
                        <a:cs typeface="Arial MT"/>
                      </a:endParaRPr>
                    </a:p>
                  </a:txBody>
                  <a:tcPr marL="0" marR="0" marT="38735" marB="0" anchor="ctr"/>
                </a:tc>
                <a:extLst>
                  <a:ext uri="{0D108BD9-81ED-4DB2-BD59-A6C34878D82A}">
                    <a16:rowId xmlns:a16="http://schemas.microsoft.com/office/drawing/2014/main" val="10001"/>
                  </a:ext>
                </a:extLst>
              </a:tr>
              <a:tr h="297441">
                <a:tc>
                  <a:txBody>
                    <a:bodyPr/>
                    <a:lstStyle/>
                    <a:p>
                      <a:pPr marL="46355" algn="ctr">
                        <a:lnSpc>
                          <a:spcPct val="100000"/>
                        </a:lnSpc>
                        <a:spcBef>
                          <a:spcPts val="305"/>
                        </a:spcBef>
                      </a:pPr>
                      <a:r>
                        <a:rPr sz="1100" spc="-5" dirty="0">
                          <a:solidFill>
                            <a:srgbClr val="283149"/>
                          </a:solidFill>
                        </a:rPr>
                        <a:t>Month</a:t>
                      </a:r>
                      <a:endParaRPr sz="1100" dirty="0">
                        <a:latin typeface="Arial MT"/>
                        <a:cs typeface="Arial MT"/>
                      </a:endParaRPr>
                    </a:p>
                  </a:txBody>
                  <a:tcPr marL="0" marR="0" marT="38735" marB="0" anchor="ctr"/>
                </a:tc>
                <a:tc>
                  <a:txBody>
                    <a:bodyPr/>
                    <a:lstStyle/>
                    <a:p>
                      <a:pPr marL="46355" algn="ctr">
                        <a:lnSpc>
                          <a:spcPct val="100000"/>
                        </a:lnSpc>
                        <a:spcBef>
                          <a:spcPts val="305"/>
                        </a:spcBef>
                      </a:pPr>
                      <a:r>
                        <a:rPr lang="en-US" sz="1100" dirty="0">
                          <a:solidFill>
                            <a:srgbClr val="283149"/>
                          </a:solidFill>
                        </a:rPr>
                        <a:t>Last contact month of year</a:t>
                      </a:r>
                      <a:endParaRPr sz="1100" dirty="0">
                        <a:latin typeface="Arial MT"/>
                        <a:cs typeface="Arial MT"/>
                      </a:endParaRPr>
                    </a:p>
                  </a:txBody>
                  <a:tcPr marL="0" marR="0" marT="38735" marB="0" anchor="ctr"/>
                </a:tc>
                <a:extLst>
                  <a:ext uri="{0D108BD9-81ED-4DB2-BD59-A6C34878D82A}">
                    <a16:rowId xmlns:a16="http://schemas.microsoft.com/office/drawing/2014/main" val="10002"/>
                  </a:ext>
                </a:extLst>
              </a:tr>
              <a:tr h="297442">
                <a:tc>
                  <a:txBody>
                    <a:bodyPr/>
                    <a:lstStyle/>
                    <a:p>
                      <a:pPr marL="46355" algn="ctr">
                        <a:lnSpc>
                          <a:spcPct val="100000"/>
                        </a:lnSpc>
                        <a:spcBef>
                          <a:spcPts val="309"/>
                        </a:spcBef>
                      </a:pPr>
                      <a:r>
                        <a:rPr sz="1100" dirty="0">
                          <a:solidFill>
                            <a:srgbClr val="283149"/>
                          </a:solidFill>
                        </a:rPr>
                        <a:t>Day</a:t>
                      </a:r>
                      <a:endParaRPr sz="1100">
                        <a:latin typeface="Arial MT"/>
                        <a:cs typeface="Arial MT"/>
                      </a:endParaRPr>
                    </a:p>
                  </a:txBody>
                  <a:tcPr marL="0" marR="0" marT="39369" marB="0" anchor="ctr"/>
                </a:tc>
                <a:tc>
                  <a:txBody>
                    <a:bodyPr/>
                    <a:lstStyle/>
                    <a:p>
                      <a:pPr marL="46355" algn="ctr">
                        <a:lnSpc>
                          <a:spcPct val="100000"/>
                        </a:lnSpc>
                        <a:spcBef>
                          <a:spcPts val="309"/>
                        </a:spcBef>
                      </a:pPr>
                      <a:r>
                        <a:rPr lang="en-US" sz="1100" spc="-5" dirty="0">
                          <a:solidFill>
                            <a:srgbClr val="283149"/>
                          </a:solidFill>
                        </a:rPr>
                        <a:t>Last contact day of the week</a:t>
                      </a:r>
                      <a:endParaRPr sz="1100" dirty="0">
                        <a:latin typeface="Arial MT"/>
                        <a:cs typeface="Arial MT"/>
                      </a:endParaRPr>
                    </a:p>
                  </a:txBody>
                  <a:tcPr marL="0" marR="0" marT="39369" marB="0" anchor="ctr"/>
                </a:tc>
                <a:extLst>
                  <a:ext uri="{0D108BD9-81ED-4DB2-BD59-A6C34878D82A}">
                    <a16:rowId xmlns:a16="http://schemas.microsoft.com/office/drawing/2014/main" val="10003"/>
                  </a:ext>
                </a:extLst>
              </a:tr>
              <a:tr h="297442">
                <a:tc>
                  <a:txBody>
                    <a:bodyPr/>
                    <a:lstStyle/>
                    <a:p>
                      <a:pPr marL="46355" algn="ctr">
                        <a:lnSpc>
                          <a:spcPct val="100000"/>
                        </a:lnSpc>
                        <a:spcBef>
                          <a:spcPts val="305"/>
                        </a:spcBef>
                      </a:pPr>
                      <a:r>
                        <a:rPr sz="1100" spc="-5" dirty="0">
                          <a:solidFill>
                            <a:srgbClr val="283149"/>
                          </a:solidFill>
                        </a:rPr>
                        <a:t>Duration</a:t>
                      </a:r>
                      <a:endParaRPr sz="1100">
                        <a:latin typeface="Arial MT"/>
                        <a:cs typeface="Arial MT"/>
                      </a:endParaRPr>
                    </a:p>
                  </a:txBody>
                  <a:tcPr marL="0" marR="0" marT="38735" marB="0" anchor="ctr"/>
                </a:tc>
                <a:tc>
                  <a:txBody>
                    <a:bodyPr/>
                    <a:lstStyle/>
                    <a:p>
                      <a:pPr marL="46355" algn="ctr">
                        <a:lnSpc>
                          <a:spcPct val="100000"/>
                        </a:lnSpc>
                        <a:spcBef>
                          <a:spcPts val="305"/>
                        </a:spcBef>
                      </a:pPr>
                      <a:r>
                        <a:rPr lang="en-US" sz="1100" dirty="0">
                          <a:solidFill>
                            <a:srgbClr val="283149"/>
                          </a:solidFill>
                        </a:rPr>
                        <a:t>Last contact duration, in seconds</a:t>
                      </a:r>
                      <a:endParaRPr sz="1100" dirty="0">
                        <a:latin typeface="Arial MT"/>
                        <a:cs typeface="Arial MT"/>
                      </a:endParaRPr>
                    </a:p>
                  </a:txBody>
                  <a:tcPr marL="0" marR="0" marT="38735" marB="0" anchor="ctr"/>
                </a:tc>
                <a:extLst>
                  <a:ext uri="{0D108BD9-81ED-4DB2-BD59-A6C34878D82A}">
                    <a16:rowId xmlns:a16="http://schemas.microsoft.com/office/drawing/2014/main" val="10004"/>
                  </a:ext>
                </a:extLst>
              </a:tr>
              <a:tr h="489904">
                <a:tc>
                  <a:txBody>
                    <a:bodyPr/>
                    <a:lstStyle/>
                    <a:p>
                      <a:pPr marL="46355" algn="ctr">
                        <a:lnSpc>
                          <a:spcPct val="100000"/>
                        </a:lnSpc>
                        <a:spcBef>
                          <a:spcPts val="969"/>
                        </a:spcBef>
                      </a:pPr>
                      <a:r>
                        <a:rPr sz="1100" dirty="0">
                          <a:solidFill>
                            <a:srgbClr val="283149"/>
                          </a:solidFill>
                        </a:rPr>
                        <a:t>Campaign</a:t>
                      </a:r>
                      <a:endParaRPr sz="1100" dirty="0">
                        <a:latin typeface="Arial MT"/>
                        <a:cs typeface="Arial MT"/>
                      </a:endParaRPr>
                    </a:p>
                  </a:txBody>
                  <a:tcPr marL="0" marR="0" marT="123189" marB="0" anchor="ctr"/>
                </a:tc>
                <a:tc>
                  <a:txBody>
                    <a:bodyPr/>
                    <a:lstStyle/>
                    <a:p>
                      <a:pPr marL="46355" marR="101600" algn="ctr">
                        <a:lnSpc>
                          <a:spcPct val="100000"/>
                        </a:lnSpc>
                        <a:spcBef>
                          <a:spcPts val="310"/>
                        </a:spcBef>
                      </a:pPr>
                      <a:r>
                        <a:rPr lang="en-US" sz="1100" dirty="0">
                          <a:solidFill>
                            <a:srgbClr val="283149"/>
                          </a:solidFill>
                        </a:rPr>
                        <a:t>Number of contacts performed during this campaign and for this client</a:t>
                      </a:r>
                      <a:endParaRPr sz="1100" dirty="0">
                        <a:latin typeface="Arial MT"/>
                        <a:cs typeface="Arial MT"/>
                      </a:endParaRPr>
                    </a:p>
                  </a:txBody>
                  <a:tcPr marL="0" marR="0" marT="39370" marB="0" anchor="ctr"/>
                </a:tc>
                <a:extLst>
                  <a:ext uri="{0D108BD9-81ED-4DB2-BD59-A6C34878D82A}">
                    <a16:rowId xmlns:a16="http://schemas.microsoft.com/office/drawing/2014/main" val="10005"/>
                  </a:ext>
                </a:extLst>
              </a:tr>
              <a:tr h="622587">
                <a:tc>
                  <a:txBody>
                    <a:bodyPr/>
                    <a:lstStyle/>
                    <a:p>
                      <a:pPr marL="46355" algn="ctr">
                        <a:lnSpc>
                          <a:spcPct val="100000"/>
                        </a:lnSpc>
                        <a:spcBef>
                          <a:spcPts val="969"/>
                        </a:spcBef>
                      </a:pPr>
                      <a:r>
                        <a:rPr sz="1100" dirty="0">
                          <a:solidFill>
                            <a:srgbClr val="283149"/>
                          </a:solidFill>
                        </a:rPr>
                        <a:t>Pdays</a:t>
                      </a:r>
                      <a:endParaRPr sz="1100">
                        <a:latin typeface="Arial MT"/>
                        <a:cs typeface="Arial MT"/>
                      </a:endParaRPr>
                    </a:p>
                  </a:txBody>
                  <a:tcPr marL="0" marR="0" marT="123189" marB="0" anchor="ctr"/>
                </a:tc>
                <a:tc>
                  <a:txBody>
                    <a:bodyPr/>
                    <a:lstStyle/>
                    <a:p>
                      <a:pPr marL="46355" algn="ctr">
                        <a:lnSpc>
                          <a:spcPct val="100000"/>
                        </a:lnSpc>
                        <a:spcBef>
                          <a:spcPts val="310"/>
                        </a:spcBef>
                      </a:pPr>
                      <a:r>
                        <a:rPr lang="en-US" sz="1100" dirty="0">
                          <a:latin typeface="Arial MT"/>
                          <a:cs typeface="Arial MT"/>
                        </a:rPr>
                        <a:t>Number of days that passed by after the client was last contacted from a previous campaign</a:t>
                      </a:r>
                      <a:endParaRPr sz="1100" dirty="0">
                        <a:latin typeface="Arial MT"/>
                        <a:cs typeface="Arial MT"/>
                      </a:endParaRPr>
                    </a:p>
                  </a:txBody>
                  <a:tcPr marL="0" marR="0" marT="39370" marB="0" anchor="ctr"/>
                </a:tc>
                <a:extLst>
                  <a:ext uri="{0D108BD9-81ED-4DB2-BD59-A6C34878D82A}">
                    <a16:rowId xmlns:a16="http://schemas.microsoft.com/office/drawing/2014/main" val="10006"/>
                  </a:ext>
                </a:extLst>
              </a:tr>
              <a:tr h="441602">
                <a:tc>
                  <a:txBody>
                    <a:bodyPr/>
                    <a:lstStyle/>
                    <a:p>
                      <a:pPr marL="46355" algn="ctr">
                        <a:lnSpc>
                          <a:spcPct val="100000"/>
                        </a:lnSpc>
                        <a:spcBef>
                          <a:spcPts val="975"/>
                        </a:spcBef>
                      </a:pPr>
                      <a:r>
                        <a:rPr sz="1100" dirty="0">
                          <a:solidFill>
                            <a:srgbClr val="283149"/>
                          </a:solidFill>
                        </a:rPr>
                        <a:t>Previous</a:t>
                      </a:r>
                      <a:endParaRPr sz="1100">
                        <a:latin typeface="Arial MT"/>
                        <a:cs typeface="Arial MT"/>
                      </a:endParaRPr>
                    </a:p>
                  </a:txBody>
                  <a:tcPr marL="0" marR="0" marT="123825" marB="0" anchor="ctr"/>
                </a:tc>
                <a:tc>
                  <a:txBody>
                    <a:bodyPr/>
                    <a:lstStyle/>
                    <a:p>
                      <a:pPr marL="46355" algn="ctr">
                        <a:lnSpc>
                          <a:spcPct val="100000"/>
                        </a:lnSpc>
                        <a:spcBef>
                          <a:spcPts val="310"/>
                        </a:spcBef>
                      </a:pPr>
                      <a:r>
                        <a:rPr lang="en-US" sz="1100" dirty="0">
                          <a:solidFill>
                            <a:srgbClr val="283149"/>
                          </a:solidFill>
                        </a:rPr>
                        <a:t>Number of contacts performed before this campaign and for this client</a:t>
                      </a:r>
                      <a:endParaRPr sz="1100" dirty="0">
                        <a:latin typeface="Arial MT"/>
                        <a:cs typeface="Arial MT"/>
                      </a:endParaRPr>
                    </a:p>
                  </a:txBody>
                  <a:tcPr marL="0" marR="0" marT="39370" marB="0" anchor="ctr"/>
                </a:tc>
                <a:extLst>
                  <a:ext uri="{0D108BD9-81ED-4DB2-BD59-A6C34878D82A}">
                    <a16:rowId xmlns:a16="http://schemas.microsoft.com/office/drawing/2014/main" val="10007"/>
                  </a:ext>
                </a:extLst>
              </a:tr>
              <a:tr h="297397">
                <a:tc>
                  <a:txBody>
                    <a:bodyPr/>
                    <a:lstStyle/>
                    <a:p>
                      <a:pPr marL="46355" algn="ctr">
                        <a:lnSpc>
                          <a:spcPct val="100000"/>
                        </a:lnSpc>
                        <a:spcBef>
                          <a:spcPts val="315"/>
                        </a:spcBef>
                      </a:pPr>
                      <a:r>
                        <a:rPr sz="1100" dirty="0">
                          <a:solidFill>
                            <a:srgbClr val="283149"/>
                          </a:solidFill>
                        </a:rPr>
                        <a:t>Poutcome</a:t>
                      </a:r>
                      <a:endParaRPr sz="1100">
                        <a:latin typeface="Arial MT"/>
                        <a:cs typeface="Arial MT"/>
                      </a:endParaRPr>
                    </a:p>
                  </a:txBody>
                  <a:tcPr marL="0" marR="0" marT="40005" marB="0" anchor="ctr"/>
                </a:tc>
                <a:tc>
                  <a:txBody>
                    <a:bodyPr/>
                    <a:lstStyle/>
                    <a:p>
                      <a:pPr marL="46355" algn="ctr">
                        <a:lnSpc>
                          <a:spcPct val="100000"/>
                        </a:lnSpc>
                        <a:spcBef>
                          <a:spcPts val="315"/>
                        </a:spcBef>
                      </a:pPr>
                      <a:r>
                        <a:rPr lang="id-ID" sz="1100" spc="-5" dirty="0">
                          <a:solidFill>
                            <a:srgbClr val="283149"/>
                          </a:solidFill>
                        </a:rPr>
                        <a:t>O</a:t>
                      </a:r>
                      <a:r>
                        <a:rPr lang="en-US" sz="1100" spc="-5" dirty="0" err="1">
                          <a:solidFill>
                            <a:srgbClr val="283149"/>
                          </a:solidFill>
                        </a:rPr>
                        <a:t>utcome</a:t>
                      </a:r>
                      <a:r>
                        <a:rPr lang="en-US" sz="1100" spc="-5" dirty="0">
                          <a:solidFill>
                            <a:srgbClr val="283149"/>
                          </a:solidFill>
                        </a:rPr>
                        <a:t> of the previous marketing campaign</a:t>
                      </a:r>
                      <a:endParaRPr sz="1100" dirty="0">
                        <a:latin typeface="Arial MT"/>
                        <a:cs typeface="Arial MT"/>
                      </a:endParaRPr>
                    </a:p>
                  </a:txBody>
                  <a:tcPr marL="0" marR="0" marT="40005" marB="0" anchor="ctr"/>
                </a:tc>
                <a:extLst>
                  <a:ext uri="{0D108BD9-81ED-4DB2-BD59-A6C34878D82A}">
                    <a16:rowId xmlns:a16="http://schemas.microsoft.com/office/drawing/2014/main" val="10008"/>
                  </a:ext>
                </a:extLst>
              </a:tr>
              <a:tr h="297442">
                <a:tc>
                  <a:txBody>
                    <a:bodyPr/>
                    <a:lstStyle/>
                    <a:p>
                      <a:pPr marL="46355" algn="ctr">
                        <a:lnSpc>
                          <a:spcPct val="100000"/>
                        </a:lnSpc>
                        <a:spcBef>
                          <a:spcPts val="315"/>
                        </a:spcBef>
                      </a:pPr>
                      <a:r>
                        <a:rPr sz="1100" spc="-5" dirty="0">
                          <a:solidFill>
                            <a:srgbClr val="283149"/>
                          </a:solidFill>
                        </a:rPr>
                        <a:t>Deposit</a:t>
                      </a:r>
                      <a:endParaRPr sz="1100">
                        <a:latin typeface="Arial MT"/>
                        <a:cs typeface="Arial MT"/>
                      </a:endParaRPr>
                    </a:p>
                  </a:txBody>
                  <a:tcPr marL="0" marR="0" marT="40005" marB="0" anchor="ctr"/>
                </a:tc>
                <a:tc>
                  <a:txBody>
                    <a:bodyPr/>
                    <a:lstStyle/>
                    <a:p>
                      <a:pPr marL="46355" algn="ctr">
                        <a:lnSpc>
                          <a:spcPct val="100000"/>
                        </a:lnSpc>
                        <a:spcBef>
                          <a:spcPts val="315"/>
                        </a:spcBef>
                      </a:pPr>
                      <a:r>
                        <a:rPr lang="id-ID" sz="1100" dirty="0">
                          <a:solidFill>
                            <a:srgbClr val="283149"/>
                          </a:solidFill>
                        </a:rPr>
                        <a:t>H</a:t>
                      </a:r>
                      <a:r>
                        <a:rPr lang="en-US" sz="1100" dirty="0">
                          <a:solidFill>
                            <a:srgbClr val="283149"/>
                          </a:solidFill>
                        </a:rPr>
                        <a:t>as the client subscribed a term deposit</a:t>
                      </a:r>
                      <a:endParaRPr sz="1100" dirty="0">
                        <a:latin typeface="Arial MT"/>
                        <a:cs typeface="Arial MT"/>
                      </a:endParaRPr>
                    </a:p>
                  </a:txBody>
                  <a:tcPr marL="0" marR="0" marT="40005" marB="0" anchor="ctr"/>
                </a:tc>
                <a:extLst>
                  <a:ext uri="{0D108BD9-81ED-4DB2-BD59-A6C34878D82A}">
                    <a16:rowId xmlns:a16="http://schemas.microsoft.com/office/drawing/2014/main" val="10009"/>
                  </a:ext>
                </a:extLst>
              </a:tr>
            </a:tbl>
          </a:graphicData>
        </a:graphic>
      </p:graphicFrame>
      <p:sp>
        <p:nvSpPr>
          <p:cNvPr id="7" name="Google Shape;360;p39">
            <a:extLst>
              <a:ext uri="{FF2B5EF4-FFF2-40B4-BE49-F238E27FC236}">
                <a16:creationId xmlns:a16="http://schemas.microsoft.com/office/drawing/2014/main" id="{93B4E805-6A1A-09A2-E8A5-CBE931BFD9FD}"/>
              </a:ext>
            </a:extLst>
          </p:cNvPr>
          <p:cNvSpPr txBox="1">
            <a:spLocks noGrp="1"/>
          </p:cNvSpPr>
          <p:nvPr>
            <p:ph type="title"/>
          </p:nvPr>
        </p:nvSpPr>
        <p:spPr>
          <a:xfrm>
            <a:off x="720300" y="203962"/>
            <a:ext cx="8496000" cy="572700"/>
          </a:xfrm>
          <a:prstGeom prst="rect">
            <a:avLst/>
          </a:prstGeom>
        </p:spPr>
        <p:txBody>
          <a:bodyPr spcFirstLastPara="1" wrap="square" lIns="91425" tIns="91425" rIns="91425" bIns="91425" anchor="t" anchorCtr="0">
            <a:normAutofit fontScale="90000"/>
          </a:bodyPr>
          <a:lstStyle/>
          <a:p>
            <a:pPr lvl="0" algn="l" rtl="0">
              <a:spcBef>
                <a:spcPts val="0"/>
              </a:spcBef>
              <a:spcAft>
                <a:spcPts val="0"/>
              </a:spcAft>
            </a:pPr>
            <a:r>
              <a:rPr lang="id-ID" sz="2800" dirty="0" err="1">
                <a:latin typeface="Fira Sans"/>
                <a:ea typeface="Fira Sans"/>
                <a:cs typeface="Fira Sans"/>
                <a:sym typeface="Fira Sans"/>
              </a:rPr>
              <a:t>Dataset</a:t>
            </a:r>
            <a:r>
              <a:rPr lang="id-ID" sz="2800" dirty="0">
                <a:latin typeface="Fira Sans"/>
                <a:ea typeface="Fira Sans"/>
                <a:cs typeface="Fira Sans"/>
                <a:sym typeface="Fira Sans"/>
              </a:rPr>
              <a:t> </a:t>
            </a:r>
            <a:r>
              <a:rPr lang="id-ID" sz="2800" dirty="0" err="1">
                <a:latin typeface="Fira Sans"/>
                <a:ea typeface="Fira Sans"/>
                <a:cs typeface="Fira Sans"/>
                <a:sym typeface="Fira Sans"/>
              </a:rPr>
              <a:t>Information</a:t>
            </a:r>
            <a:endParaRPr lang="id-ID" sz="2800" dirty="0">
              <a:latin typeface="Fira Sans"/>
              <a:ea typeface="Fira Sans"/>
              <a:cs typeface="Fira Sans"/>
              <a:sym typeface="Fir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5" name="Google Shape;515;p42"/>
          <p:cNvSpPr/>
          <p:nvPr/>
        </p:nvSpPr>
        <p:spPr>
          <a:xfrm rot="-5400000">
            <a:off x="181950" y="158792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42"/>
          <p:cNvGrpSpPr/>
          <p:nvPr/>
        </p:nvGrpSpPr>
        <p:grpSpPr>
          <a:xfrm>
            <a:off x="192327" y="335373"/>
            <a:ext cx="239095" cy="171413"/>
            <a:chOff x="-1593925" y="-140225"/>
            <a:chExt cx="331800" cy="237875"/>
          </a:xfrm>
        </p:grpSpPr>
        <p:cxnSp>
          <p:nvCxnSpPr>
            <p:cNvPr id="517" name="Google Shape;517;p42"/>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518" name="Google Shape;518;p42"/>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519" name="Google Shape;519;p42"/>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520" name="Google Shape;520;p42"/>
          <p:cNvGrpSpPr/>
          <p:nvPr/>
        </p:nvGrpSpPr>
        <p:grpSpPr>
          <a:xfrm>
            <a:off x="192331" y="1823751"/>
            <a:ext cx="239088" cy="182056"/>
            <a:chOff x="359175" y="637250"/>
            <a:chExt cx="255300" cy="194400"/>
          </a:xfrm>
        </p:grpSpPr>
        <p:grpSp>
          <p:nvGrpSpPr>
            <p:cNvPr id="521" name="Google Shape;521;p42"/>
            <p:cNvGrpSpPr/>
            <p:nvPr/>
          </p:nvGrpSpPr>
          <p:grpSpPr>
            <a:xfrm>
              <a:off x="359175" y="637250"/>
              <a:ext cx="255300" cy="78000"/>
              <a:chOff x="648300" y="324950"/>
              <a:chExt cx="255300" cy="78000"/>
            </a:xfrm>
          </p:grpSpPr>
          <p:cxnSp>
            <p:nvCxnSpPr>
              <p:cNvPr id="522" name="Google Shape;522;p42"/>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523" name="Google Shape;523;p42"/>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524" name="Google Shape;524;p42"/>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525" name="Google Shape;525;p42"/>
          <p:cNvGrpSpPr/>
          <p:nvPr/>
        </p:nvGrpSpPr>
        <p:grpSpPr>
          <a:xfrm>
            <a:off x="223704" y="2465582"/>
            <a:ext cx="176342" cy="159500"/>
            <a:chOff x="518158" y="1088300"/>
            <a:chExt cx="176342" cy="159500"/>
          </a:xfrm>
        </p:grpSpPr>
        <p:cxnSp>
          <p:nvCxnSpPr>
            <p:cNvPr id="526" name="Google Shape;526;p42"/>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527" name="Google Shape;527;p42"/>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528" name="Google Shape;528;p42"/>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529" name="Google Shape;529;p42"/>
          <p:cNvGrpSpPr/>
          <p:nvPr/>
        </p:nvGrpSpPr>
        <p:grpSpPr>
          <a:xfrm>
            <a:off x="223675" y="3084858"/>
            <a:ext cx="176400" cy="263091"/>
            <a:chOff x="519725" y="1778180"/>
            <a:chExt cx="176400" cy="263091"/>
          </a:xfrm>
        </p:grpSpPr>
        <p:sp>
          <p:nvSpPr>
            <p:cNvPr id="530" name="Google Shape;530;p42"/>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2"/>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42"/>
          <p:cNvGrpSpPr/>
          <p:nvPr/>
        </p:nvGrpSpPr>
        <p:grpSpPr>
          <a:xfrm>
            <a:off x="218275" y="3807724"/>
            <a:ext cx="187200" cy="159600"/>
            <a:chOff x="508825" y="2429151"/>
            <a:chExt cx="187200" cy="159600"/>
          </a:xfrm>
        </p:grpSpPr>
        <p:sp>
          <p:nvSpPr>
            <p:cNvPr id="533" name="Google Shape;533;p42"/>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2"/>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535" name="Google Shape;535;p42"/>
          <p:cNvGrpSpPr/>
          <p:nvPr/>
        </p:nvGrpSpPr>
        <p:grpSpPr>
          <a:xfrm>
            <a:off x="223675" y="4427100"/>
            <a:ext cx="176400" cy="176400"/>
            <a:chOff x="514225" y="2875375"/>
            <a:chExt cx="176400" cy="176400"/>
          </a:xfrm>
        </p:grpSpPr>
        <p:sp>
          <p:nvSpPr>
            <p:cNvPr id="536" name="Google Shape;536;p42"/>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 name="Google Shape;537;p42"/>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538" name="Google Shape;538;p42"/>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539" name="Google Shape;539;p42">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42"/>
          <p:cNvGrpSpPr/>
          <p:nvPr/>
        </p:nvGrpSpPr>
        <p:grpSpPr>
          <a:xfrm rot="10800000">
            <a:off x="8745326" y="4425438"/>
            <a:ext cx="119400" cy="54900"/>
            <a:chOff x="8645564" y="4373138"/>
            <a:chExt cx="119400" cy="54900"/>
          </a:xfrm>
        </p:grpSpPr>
        <p:cxnSp>
          <p:nvCxnSpPr>
            <p:cNvPr id="541" name="Google Shape;541;p42"/>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42" name="Google Shape;542;p42"/>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43" name="Google Shape;543;p42">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2">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2">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2">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2">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2">
            <a:hlinkClick r:id="" action="ppaction://hlinkshowjump?jump=previousslide"/>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42"/>
          <p:cNvGrpSpPr/>
          <p:nvPr/>
        </p:nvGrpSpPr>
        <p:grpSpPr>
          <a:xfrm>
            <a:off x="8745348" y="3979338"/>
            <a:ext cx="119400" cy="54900"/>
            <a:chOff x="8745348" y="3979338"/>
            <a:chExt cx="119400" cy="54900"/>
          </a:xfrm>
        </p:grpSpPr>
        <p:cxnSp>
          <p:nvCxnSpPr>
            <p:cNvPr id="550" name="Google Shape;550;p42">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51" name="Google Shape;551;p42">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6" name="Google Shape;360;p39">
            <a:extLst>
              <a:ext uri="{FF2B5EF4-FFF2-40B4-BE49-F238E27FC236}">
                <a16:creationId xmlns:a16="http://schemas.microsoft.com/office/drawing/2014/main" id="{F9DE0A59-FB70-6FE3-34E3-1C90AA9ECFFC}"/>
              </a:ext>
            </a:extLst>
          </p:cNvPr>
          <p:cNvSpPr txBox="1">
            <a:spLocks noGrp="1"/>
          </p:cNvSpPr>
          <p:nvPr>
            <p:ph type="title"/>
          </p:nvPr>
        </p:nvSpPr>
        <p:spPr>
          <a:xfrm>
            <a:off x="720300" y="203962"/>
            <a:ext cx="8496000" cy="572700"/>
          </a:xfrm>
          <a:prstGeom prst="rect">
            <a:avLst/>
          </a:prstGeom>
        </p:spPr>
        <p:txBody>
          <a:bodyPr spcFirstLastPara="1" wrap="square" lIns="91425" tIns="91425" rIns="91425" bIns="91425" anchor="t" anchorCtr="0">
            <a:normAutofit fontScale="90000"/>
          </a:bodyPr>
          <a:lstStyle/>
          <a:p>
            <a:pPr lvl="0" algn="l" rtl="0">
              <a:spcBef>
                <a:spcPts val="0"/>
              </a:spcBef>
              <a:spcAft>
                <a:spcPts val="0"/>
              </a:spcAft>
            </a:pPr>
            <a:r>
              <a:rPr lang="id-ID" sz="2800" b="1" dirty="0">
                <a:latin typeface="Fira Sans"/>
                <a:ea typeface="Fira Sans"/>
                <a:cs typeface="Fira Sans"/>
                <a:sym typeface="Fira Sans"/>
              </a:rPr>
              <a:t>2. </a:t>
            </a:r>
            <a:r>
              <a:rPr lang="id-ID" sz="2800" b="1" dirty="0" err="1">
                <a:latin typeface="Fira Sans"/>
                <a:ea typeface="Fira Sans"/>
                <a:cs typeface="Fira Sans"/>
                <a:sym typeface="Fira Sans"/>
              </a:rPr>
              <a:t>Split</a:t>
            </a:r>
            <a:r>
              <a:rPr lang="id-ID" sz="2800" b="1" dirty="0">
                <a:latin typeface="Fira Sans"/>
                <a:ea typeface="Fira Sans"/>
                <a:cs typeface="Fira Sans"/>
                <a:sym typeface="Fira Sans"/>
              </a:rPr>
              <a:t> </a:t>
            </a:r>
            <a:r>
              <a:rPr lang="id-ID" sz="2800" b="1" dirty="0" err="1">
                <a:latin typeface="Fira Sans"/>
                <a:ea typeface="Fira Sans"/>
                <a:cs typeface="Fira Sans"/>
                <a:sym typeface="Fira Sans"/>
              </a:rPr>
              <a:t>Train</a:t>
            </a:r>
            <a:r>
              <a:rPr lang="id-ID" sz="2800" b="1" dirty="0">
                <a:latin typeface="Fira Sans"/>
                <a:ea typeface="Fira Sans"/>
                <a:cs typeface="Fira Sans"/>
                <a:sym typeface="Fira Sans"/>
              </a:rPr>
              <a:t> &amp; </a:t>
            </a:r>
            <a:r>
              <a:rPr lang="id-ID" sz="2800" b="1" dirty="0" err="1">
                <a:latin typeface="Fira Sans"/>
                <a:ea typeface="Fira Sans"/>
                <a:cs typeface="Fira Sans"/>
                <a:sym typeface="Fira Sans"/>
              </a:rPr>
              <a:t>Test</a:t>
            </a:r>
            <a:r>
              <a:rPr lang="id-ID" sz="2800" b="1" dirty="0">
                <a:latin typeface="Fira Sans"/>
                <a:ea typeface="Fira Sans"/>
                <a:cs typeface="Fira Sans"/>
                <a:sym typeface="Fira Sans"/>
              </a:rPr>
              <a:t> data</a:t>
            </a:r>
          </a:p>
        </p:txBody>
      </p:sp>
      <p:sp>
        <p:nvSpPr>
          <p:cNvPr id="9" name="Google Shape;467;p41">
            <a:extLst>
              <a:ext uri="{FF2B5EF4-FFF2-40B4-BE49-F238E27FC236}">
                <a16:creationId xmlns:a16="http://schemas.microsoft.com/office/drawing/2014/main" id="{AD70B535-4EE4-20C5-DCB6-F4F78A8C5B1F}"/>
              </a:ext>
            </a:extLst>
          </p:cNvPr>
          <p:cNvSpPr txBox="1">
            <a:spLocks/>
          </p:cNvSpPr>
          <p:nvPr/>
        </p:nvSpPr>
        <p:spPr>
          <a:xfrm>
            <a:off x="989850" y="3535136"/>
            <a:ext cx="2245500" cy="1130027"/>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id-ID" b="1" dirty="0">
                <a:solidFill>
                  <a:schemeClr val="tx1"/>
                </a:solidFill>
              </a:rPr>
              <a:t>11162 baris</a:t>
            </a:r>
          </a:p>
          <a:p>
            <a:pPr marL="0" lvl="0" indent="0" algn="ctr" rtl="0">
              <a:spcBef>
                <a:spcPts val="0"/>
              </a:spcBef>
              <a:spcAft>
                <a:spcPts val="0"/>
              </a:spcAft>
              <a:buNone/>
            </a:pPr>
            <a:r>
              <a:rPr lang="id-ID" b="1" dirty="0">
                <a:solidFill>
                  <a:schemeClr val="tx1"/>
                </a:solidFill>
              </a:rPr>
              <a:t>17 kolom</a:t>
            </a:r>
          </a:p>
          <a:p>
            <a:pPr marL="0" lvl="0" indent="0" algn="ctr" rtl="0">
              <a:spcBef>
                <a:spcPts val="0"/>
              </a:spcBef>
              <a:spcAft>
                <a:spcPts val="0"/>
              </a:spcAft>
              <a:buNone/>
            </a:pPr>
            <a:r>
              <a:rPr lang="id-ID" b="1" dirty="0">
                <a:solidFill>
                  <a:schemeClr val="tx1"/>
                </a:solidFill>
              </a:rPr>
              <a:t>Target: Deposit</a:t>
            </a:r>
          </a:p>
          <a:p>
            <a:endParaRPr lang="en-US" dirty="0">
              <a:solidFill>
                <a:schemeClr val="tx1"/>
              </a:solidFill>
            </a:endParaRPr>
          </a:p>
        </p:txBody>
      </p:sp>
      <p:sp>
        <p:nvSpPr>
          <p:cNvPr id="14" name="Google Shape;984;p52">
            <a:extLst>
              <a:ext uri="{FF2B5EF4-FFF2-40B4-BE49-F238E27FC236}">
                <a16:creationId xmlns:a16="http://schemas.microsoft.com/office/drawing/2014/main" id="{31D3EDE3-8153-5850-6ABE-C1ECE1C453E4}"/>
              </a:ext>
            </a:extLst>
          </p:cNvPr>
          <p:cNvSpPr/>
          <p:nvPr/>
        </p:nvSpPr>
        <p:spPr>
          <a:xfrm>
            <a:off x="1046099" y="1074841"/>
            <a:ext cx="3332913" cy="1130027"/>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split is done at the beginning, the goal is to avoid data leakage.</a:t>
            </a:r>
            <a:endParaRPr lang="id-ID" dirty="0"/>
          </a:p>
        </p:txBody>
      </p:sp>
      <p:sp>
        <p:nvSpPr>
          <p:cNvPr id="15" name="Google Shape;1010;p52">
            <a:extLst>
              <a:ext uri="{FF2B5EF4-FFF2-40B4-BE49-F238E27FC236}">
                <a16:creationId xmlns:a16="http://schemas.microsoft.com/office/drawing/2014/main" id="{7A3EBDBD-31D4-3665-63D6-1F1134174C4E}"/>
              </a:ext>
            </a:extLst>
          </p:cNvPr>
          <p:cNvSpPr txBox="1">
            <a:spLocks/>
          </p:cNvSpPr>
          <p:nvPr/>
        </p:nvSpPr>
        <p:spPr>
          <a:xfrm>
            <a:off x="4129963" y="2701650"/>
            <a:ext cx="1846800" cy="634200"/>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a:solidFill>
                  <a:schemeClr val="dk1"/>
                </a:solidFill>
              </a:rPr>
              <a:t>Premium</a:t>
            </a:r>
          </a:p>
        </p:txBody>
      </p:sp>
      <p:sp>
        <p:nvSpPr>
          <p:cNvPr id="16" name="Google Shape;1011;p52">
            <a:extLst>
              <a:ext uri="{FF2B5EF4-FFF2-40B4-BE49-F238E27FC236}">
                <a16:creationId xmlns:a16="http://schemas.microsoft.com/office/drawing/2014/main" id="{FDB7A126-32DF-72B4-28D1-A65EDC34385D}"/>
              </a:ext>
            </a:extLst>
          </p:cNvPr>
          <p:cNvSpPr txBox="1">
            <a:spLocks/>
          </p:cNvSpPr>
          <p:nvPr/>
        </p:nvSpPr>
        <p:spPr>
          <a:xfrm>
            <a:off x="1695125" y="2701650"/>
            <a:ext cx="1846800" cy="629700"/>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id-ID" dirty="0">
              <a:solidFill>
                <a:schemeClr val="dk1"/>
              </a:solidFill>
            </a:endParaRPr>
          </a:p>
        </p:txBody>
      </p:sp>
      <p:sp>
        <p:nvSpPr>
          <p:cNvPr id="17" name="Google Shape;1012;p52">
            <a:extLst>
              <a:ext uri="{FF2B5EF4-FFF2-40B4-BE49-F238E27FC236}">
                <a16:creationId xmlns:a16="http://schemas.microsoft.com/office/drawing/2014/main" id="{42E5CF83-0672-1718-B4C7-B3D6AB558487}"/>
              </a:ext>
            </a:extLst>
          </p:cNvPr>
          <p:cNvSpPr txBox="1">
            <a:spLocks noGrp="1"/>
          </p:cNvSpPr>
          <p:nvPr>
            <p:ph type="subTitle" idx="1"/>
          </p:nvPr>
        </p:nvSpPr>
        <p:spPr>
          <a:xfrm>
            <a:off x="4129967" y="3150702"/>
            <a:ext cx="1846800" cy="1001100"/>
          </a:xfrm>
          <a:prstGeom prst="rect">
            <a:avLst/>
          </a:prstGeom>
        </p:spPr>
        <p:txBody>
          <a:bodyPr spcFirstLastPara="1" wrap="square" lIns="91425" tIns="91425" rIns="91425" bIns="91425" anchor="ctr" anchorCtr="0">
            <a:normAutofit fontScale="92500" lnSpcReduction="20000"/>
          </a:bodyPr>
          <a:lstStyle/>
          <a:p>
            <a:pPr marL="0" lvl="0" indent="0" algn="ctr" rtl="0">
              <a:spcBef>
                <a:spcPts val="0"/>
              </a:spcBef>
              <a:spcAft>
                <a:spcPts val="1600"/>
              </a:spcAft>
              <a:buNone/>
            </a:pPr>
            <a:r>
              <a:rPr lang="en" dirty="0">
                <a:solidFill>
                  <a:schemeClr val="dk1"/>
                </a:solidFill>
              </a:rPr>
              <a:t>You can explain your product or your service</a:t>
            </a:r>
            <a:endParaRPr dirty="0">
              <a:solidFill>
                <a:schemeClr val="dk1"/>
              </a:solidFill>
            </a:endParaRPr>
          </a:p>
        </p:txBody>
      </p:sp>
      <p:sp>
        <p:nvSpPr>
          <p:cNvPr id="22" name="Google Shape;1017;p52">
            <a:extLst>
              <a:ext uri="{FF2B5EF4-FFF2-40B4-BE49-F238E27FC236}">
                <a16:creationId xmlns:a16="http://schemas.microsoft.com/office/drawing/2014/main" id="{49C60FCB-B32A-5C2B-FE0D-AAFBD2ADFE87}"/>
              </a:ext>
            </a:extLst>
          </p:cNvPr>
          <p:cNvSpPr/>
          <p:nvPr/>
        </p:nvSpPr>
        <p:spPr>
          <a:xfrm>
            <a:off x="720300" y="833950"/>
            <a:ext cx="653701" cy="648297"/>
          </a:xfrm>
          <a:prstGeom prst="ellipse">
            <a:avLst/>
          </a:pr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lt1"/>
              </a:solidFill>
              <a:latin typeface="Open Sans"/>
              <a:ea typeface="Open Sans"/>
              <a:cs typeface="Open Sans"/>
              <a:sym typeface="Open Sans"/>
            </a:endParaRPr>
          </a:p>
        </p:txBody>
      </p:sp>
      <p:pic>
        <p:nvPicPr>
          <p:cNvPr id="42" name="Gambar 41">
            <a:extLst>
              <a:ext uri="{FF2B5EF4-FFF2-40B4-BE49-F238E27FC236}">
                <a16:creationId xmlns:a16="http://schemas.microsoft.com/office/drawing/2014/main" id="{66EF8353-0EF4-8C7E-AA8E-26DBA100246F}"/>
              </a:ext>
            </a:extLst>
          </p:cNvPr>
          <p:cNvPicPr>
            <a:picLocks noChangeAspect="1"/>
          </p:cNvPicPr>
          <p:nvPr/>
        </p:nvPicPr>
        <p:blipFill rotWithShape="1">
          <a:blip r:embed="rId8"/>
          <a:srcRect l="20939" t="19211" r="24219" b="10443"/>
          <a:stretch/>
        </p:blipFill>
        <p:spPr bwMode="auto">
          <a:xfrm>
            <a:off x="5056021" y="825613"/>
            <a:ext cx="3473285" cy="215902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43" name="Google Shape;467;p41">
            <a:extLst>
              <a:ext uri="{FF2B5EF4-FFF2-40B4-BE49-F238E27FC236}">
                <a16:creationId xmlns:a16="http://schemas.microsoft.com/office/drawing/2014/main" id="{CADF4F0F-E944-F83F-F4C9-6424B8ABD3D3}"/>
              </a:ext>
            </a:extLst>
          </p:cNvPr>
          <p:cNvSpPr txBox="1">
            <a:spLocks/>
          </p:cNvSpPr>
          <p:nvPr/>
        </p:nvSpPr>
        <p:spPr>
          <a:xfrm>
            <a:off x="5374293" y="3397103"/>
            <a:ext cx="2974997" cy="1073078"/>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200" b="1" dirty="0">
                <a:solidFill>
                  <a:schemeClr val="bg1"/>
                </a:solidFill>
              </a:rPr>
              <a:t>This underlies split train data decision making and test data is carried out at the beginning.</a:t>
            </a:r>
            <a:endParaRPr lang="id-ID" sz="1200" b="1" dirty="0">
              <a:solidFill>
                <a:schemeClr val="bg1"/>
              </a:solidFill>
            </a:endParaRPr>
          </a:p>
        </p:txBody>
      </p:sp>
      <p:sp>
        <p:nvSpPr>
          <p:cNvPr id="46" name="Kotak Teks 45">
            <a:extLst>
              <a:ext uri="{FF2B5EF4-FFF2-40B4-BE49-F238E27FC236}">
                <a16:creationId xmlns:a16="http://schemas.microsoft.com/office/drawing/2014/main" id="{4FC14937-4A74-074E-1E58-5E231163F79E}"/>
              </a:ext>
            </a:extLst>
          </p:cNvPr>
          <p:cNvSpPr txBox="1"/>
          <p:nvPr/>
        </p:nvSpPr>
        <p:spPr>
          <a:xfrm>
            <a:off x="5018844" y="4425438"/>
            <a:ext cx="3569648" cy="615553"/>
          </a:xfrm>
          <a:prstGeom prst="rect">
            <a:avLst/>
          </a:prstGeom>
          <a:noFill/>
        </p:spPr>
        <p:txBody>
          <a:bodyPr wrap="square">
            <a:spAutoFit/>
          </a:bodyPr>
          <a:lstStyle/>
          <a:p>
            <a:pPr marL="0" lvl="0" indent="0" algn="ctr" rtl="0">
              <a:spcBef>
                <a:spcPts val="0"/>
              </a:spcBef>
              <a:spcAft>
                <a:spcPts val="0"/>
              </a:spcAft>
              <a:buNone/>
            </a:pPr>
            <a:r>
              <a:rPr lang="id-ID" sz="1100" b="1" dirty="0" err="1">
                <a:solidFill>
                  <a:schemeClr val="bg1"/>
                </a:solidFill>
              </a:rPr>
              <a:t>Source</a:t>
            </a:r>
            <a:r>
              <a:rPr lang="id-ID" sz="1100" b="1" dirty="0">
                <a:solidFill>
                  <a:schemeClr val="bg1"/>
                </a:solidFill>
              </a:rPr>
              <a:t>: https://www.kaggle.com/code/khsamaha/banking-marketing-targets-data-leakage</a:t>
            </a:r>
            <a:endParaRPr lang="en-US" sz="1200" dirty="0">
              <a:solidFill>
                <a:schemeClr val="bg1"/>
              </a:solidFill>
            </a:endParaRPr>
          </a:p>
        </p:txBody>
      </p:sp>
      <p:grpSp>
        <p:nvGrpSpPr>
          <p:cNvPr id="47" name="Google Shape;1497;p60">
            <a:extLst>
              <a:ext uri="{FF2B5EF4-FFF2-40B4-BE49-F238E27FC236}">
                <a16:creationId xmlns:a16="http://schemas.microsoft.com/office/drawing/2014/main" id="{A411D2F7-B9C0-6894-0959-1563E759BEA4}"/>
              </a:ext>
            </a:extLst>
          </p:cNvPr>
          <p:cNvGrpSpPr/>
          <p:nvPr/>
        </p:nvGrpSpPr>
        <p:grpSpPr>
          <a:xfrm>
            <a:off x="1189234" y="1650733"/>
            <a:ext cx="3505256" cy="1390942"/>
            <a:chOff x="-2098166" y="1311728"/>
            <a:chExt cx="4703516" cy="1563623"/>
          </a:xfrm>
        </p:grpSpPr>
        <p:sp>
          <p:nvSpPr>
            <p:cNvPr id="48" name="Google Shape;1498;p60">
              <a:extLst>
                <a:ext uri="{FF2B5EF4-FFF2-40B4-BE49-F238E27FC236}">
                  <a16:creationId xmlns:a16="http://schemas.microsoft.com/office/drawing/2014/main" id="{1A2ED5F6-24D6-A4C0-E5F2-E316C07CC0DE}"/>
                </a:ext>
              </a:extLst>
            </p:cNvPr>
            <p:cNvSpPr/>
            <p:nvPr/>
          </p:nvSpPr>
          <p:spPr>
            <a:xfrm>
              <a:off x="-2098166" y="2231551"/>
              <a:ext cx="1615500" cy="643800"/>
            </a:xfrm>
            <a:prstGeom prst="roundRect">
              <a:avLst>
                <a:gd name="adj" fmla="val 16667"/>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dirty="0"/>
                <a:t>Train Data: 80%</a:t>
              </a:r>
            </a:p>
          </p:txBody>
        </p:sp>
        <p:grpSp>
          <p:nvGrpSpPr>
            <p:cNvPr id="49" name="Google Shape;1499;p60">
              <a:extLst>
                <a:ext uri="{FF2B5EF4-FFF2-40B4-BE49-F238E27FC236}">
                  <a16:creationId xmlns:a16="http://schemas.microsoft.com/office/drawing/2014/main" id="{D0E5E100-09E1-A3D3-758D-3E47F4B768D3}"/>
                </a:ext>
              </a:extLst>
            </p:cNvPr>
            <p:cNvGrpSpPr/>
            <p:nvPr/>
          </p:nvGrpSpPr>
          <p:grpSpPr>
            <a:xfrm>
              <a:off x="2527647" y="1311728"/>
              <a:ext cx="77703" cy="77703"/>
              <a:chOff x="1990725" y="2252675"/>
              <a:chExt cx="131100" cy="131100"/>
            </a:xfrm>
          </p:grpSpPr>
          <p:cxnSp>
            <p:nvCxnSpPr>
              <p:cNvPr id="50" name="Google Shape;1500;p60">
                <a:extLst>
                  <a:ext uri="{FF2B5EF4-FFF2-40B4-BE49-F238E27FC236}">
                    <a16:creationId xmlns:a16="http://schemas.microsoft.com/office/drawing/2014/main" id="{C495C872-3A66-53F5-FCE7-D438F72F880C}"/>
                  </a:ext>
                </a:extLst>
              </p:cNvPr>
              <p:cNvCxnSpPr/>
              <p:nvPr/>
            </p:nvCxnSpPr>
            <p:spPr>
              <a:xfrm>
                <a:off x="1990725" y="2252675"/>
                <a:ext cx="131100" cy="131100"/>
              </a:xfrm>
              <a:prstGeom prst="straightConnector1">
                <a:avLst/>
              </a:prstGeom>
              <a:noFill/>
              <a:ln w="19050" cap="rnd" cmpd="sng">
                <a:solidFill>
                  <a:schemeClr val="lt1"/>
                </a:solidFill>
                <a:prstDash val="solid"/>
                <a:round/>
                <a:headEnd type="none" w="med" len="med"/>
                <a:tailEnd type="none" w="med" len="med"/>
              </a:ln>
            </p:spPr>
          </p:cxnSp>
          <p:cxnSp>
            <p:nvCxnSpPr>
              <p:cNvPr id="51" name="Google Shape;1501;p60">
                <a:extLst>
                  <a:ext uri="{FF2B5EF4-FFF2-40B4-BE49-F238E27FC236}">
                    <a16:creationId xmlns:a16="http://schemas.microsoft.com/office/drawing/2014/main" id="{A613D8F2-00DE-842E-24C2-078E0F0522C5}"/>
                  </a:ext>
                </a:extLst>
              </p:cNvPr>
              <p:cNvCxnSpPr/>
              <p:nvPr/>
            </p:nvCxnSpPr>
            <p:spPr>
              <a:xfrm flipH="1">
                <a:off x="1990725" y="2252675"/>
                <a:ext cx="131100" cy="131100"/>
              </a:xfrm>
              <a:prstGeom prst="straightConnector1">
                <a:avLst/>
              </a:prstGeom>
              <a:noFill/>
              <a:ln w="19050" cap="rnd" cmpd="sng">
                <a:solidFill>
                  <a:schemeClr val="lt1"/>
                </a:solidFill>
                <a:prstDash val="solid"/>
                <a:round/>
                <a:headEnd type="none" w="med" len="med"/>
                <a:tailEnd type="none" w="med" len="med"/>
              </a:ln>
            </p:spPr>
          </p:cxnSp>
        </p:grpSp>
      </p:grpSp>
      <p:sp>
        <p:nvSpPr>
          <p:cNvPr id="55" name="Google Shape;1498;p60">
            <a:extLst>
              <a:ext uri="{FF2B5EF4-FFF2-40B4-BE49-F238E27FC236}">
                <a16:creationId xmlns:a16="http://schemas.microsoft.com/office/drawing/2014/main" id="{38A431D3-C520-F354-F4DE-9B91B3358281}"/>
              </a:ext>
            </a:extLst>
          </p:cNvPr>
          <p:cNvSpPr/>
          <p:nvPr/>
        </p:nvSpPr>
        <p:spPr>
          <a:xfrm>
            <a:off x="2635831" y="2457372"/>
            <a:ext cx="1203938" cy="572701"/>
          </a:xfrm>
          <a:prstGeom prst="roundRect">
            <a:avLst>
              <a:gd name="adj" fmla="val 16667"/>
            </a:avLst>
          </a:prstGeom>
          <a:ln/>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id-ID" dirty="0" err="1"/>
              <a:t>Test</a:t>
            </a:r>
            <a:r>
              <a:rPr lang="id-ID" dirty="0"/>
              <a:t> Data</a:t>
            </a:r>
            <a:r>
              <a:rPr dirty="0"/>
              <a:t>: 20%</a:t>
            </a:r>
          </a:p>
        </p:txBody>
      </p:sp>
      <p:pic>
        <p:nvPicPr>
          <p:cNvPr id="56" name="Gambar 55">
            <a:extLst>
              <a:ext uri="{FF2B5EF4-FFF2-40B4-BE49-F238E27FC236}">
                <a16:creationId xmlns:a16="http://schemas.microsoft.com/office/drawing/2014/main" id="{DADC6DCF-704F-7879-F3AD-070CE01867A5}"/>
              </a:ext>
            </a:extLst>
          </p:cNvPr>
          <p:cNvPicPr>
            <a:picLocks noChangeAspect="1"/>
          </p:cNvPicPr>
          <p:nvPr/>
        </p:nvPicPr>
        <p:blipFill rotWithShape="1">
          <a:blip r:embed="rId9"/>
          <a:srcRect l="26744" t="30958" r="3727" b="48115"/>
          <a:stretch/>
        </p:blipFill>
        <p:spPr>
          <a:xfrm>
            <a:off x="775804" y="3650415"/>
            <a:ext cx="4167337" cy="838746"/>
          </a:xfrm>
          <a:prstGeom prst="rect">
            <a:avLst/>
          </a:prstGeom>
        </p:spPr>
      </p:pic>
      <p:grpSp>
        <p:nvGrpSpPr>
          <p:cNvPr id="57" name="Google Shape;2257;p69">
            <a:extLst>
              <a:ext uri="{FF2B5EF4-FFF2-40B4-BE49-F238E27FC236}">
                <a16:creationId xmlns:a16="http://schemas.microsoft.com/office/drawing/2014/main" id="{F1FB593C-CE10-7110-880C-694AA762C2FD}"/>
              </a:ext>
            </a:extLst>
          </p:cNvPr>
          <p:cNvGrpSpPr/>
          <p:nvPr/>
        </p:nvGrpSpPr>
        <p:grpSpPr>
          <a:xfrm>
            <a:off x="4920837" y="701929"/>
            <a:ext cx="3733599" cy="2843667"/>
            <a:chOff x="3804623" y="931514"/>
            <a:chExt cx="4311631" cy="3283920"/>
          </a:xfrm>
        </p:grpSpPr>
        <p:grpSp>
          <p:nvGrpSpPr>
            <p:cNvPr id="58" name="Google Shape;2258;p69">
              <a:extLst>
                <a:ext uri="{FF2B5EF4-FFF2-40B4-BE49-F238E27FC236}">
                  <a16:creationId xmlns:a16="http://schemas.microsoft.com/office/drawing/2014/main" id="{7813EC6B-0206-1A0A-FC62-E0EF22EC2CA6}"/>
                </a:ext>
              </a:extLst>
            </p:cNvPr>
            <p:cNvGrpSpPr/>
            <p:nvPr/>
          </p:nvGrpSpPr>
          <p:grpSpPr>
            <a:xfrm>
              <a:off x="3804623" y="931514"/>
              <a:ext cx="4311631" cy="3283920"/>
              <a:chOff x="3420275" y="729475"/>
              <a:chExt cx="4831500" cy="3679875"/>
            </a:xfrm>
          </p:grpSpPr>
          <p:sp>
            <p:nvSpPr>
              <p:cNvPr id="60" name="Google Shape;2259;p69">
                <a:extLst>
                  <a:ext uri="{FF2B5EF4-FFF2-40B4-BE49-F238E27FC236}">
                    <a16:creationId xmlns:a16="http://schemas.microsoft.com/office/drawing/2014/main" id="{D48BEAFE-913C-52EA-3E00-C58283E5382B}"/>
                  </a:ext>
                </a:extLst>
              </p:cNvPr>
              <p:cNvSpPr/>
              <p:nvPr/>
            </p:nvSpPr>
            <p:spPr>
              <a:xfrm>
                <a:off x="3586250" y="883825"/>
                <a:ext cx="4503600" cy="2746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60;p69">
                <a:extLst>
                  <a:ext uri="{FF2B5EF4-FFF2-40B4-BE49-F238E27FC236}">
                    <a16:creationId xmlns:a16="http://schemas.microsoft.com/office/drawing/2014/main" id="{56052897-5305-BD8A-061B-CCA5E8466B02}"/>
                  </a:ext>
                </a:extLst>
              </p:cNvPr>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lt1"/>
                </a:solidFill>
                <a:prstDash val="solid"/>
                <a:round/>
                <a:headEnd type="none" w="med" len="med"/>
                <a:tailEnd type="none" w="med" len="med"/>
              </a:ln>
            </p:spPr>
          </p:sp>
          <p:sp>
            <p:nvSpPr>
              <p:cNvPr id="62" name="Google Shape;2261;p69">
                <a:extLst>
                  <a:ext uri="{FF2B5EF4-FFF2-40B4-BE49-F238E27FC236}">
                    <a16:creationId xmlns:a16="http://schemas.microsoft.com/office/drawing/2014/main" id="{0B88246D-8FEE-BCAE-659D-912F9B9D47E5}"/>
                  </a:ext>
                </a:extLst>
              </p:cNvPr>
              <p:cNvSpPr/>
              <p:nvPr/>
            </p:nvSpPr>
            <p:spPr>
              <a:xfrm>
                <a:off x="3420275" y="729475"/>
                <a:ext cx="4831500" cy="3056700"/>
              </a:xfrm>
              <a:prstGeom prst="roundRect">
                <a:avLst>
                  <a:gd name="adj" fmla="val 385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 name="Google Shape;2262;p69">
              <a:extLst>
                <a:ext uri="{FF2B5EF4-FFF2-40B4-BE49-F238E27FC236}">
                  <a16:creationId xmlns:a16="http://schemas.microsoft.com/office/drawing/2014/main" id="{729D10CD-D6D8-4C05-AA9A-D09476CAD2B1}"/>
                </a:ext>
              </a:extLst>
            </p:cNvPr>
            <p:cNvCxnSpPr/>
            <p:nvPr/>
          </p:nvCxnSpPr>
          <p:spPr>
            <a:xfrm>
              <a:off x="5363765" y="4068492"/>
              <a:ext cx="1203900" cy="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grpSp>
        <p:nvGrpSpPr>
          <p:cNvPr id="691" name="Google Shape;691;p46"/>
          <p:cNvGrpSpPr/>
          <p:nvPr/>
        </p:nvGrpSpPr>
        <p:grpSpPr>
          <a:xfrm>
            <a:off x="192327" y="335373"/>
            <a:ext cx="239095" cy="171413"/>
            <a:chOff x="-1593925" y="-140225"/>
            <a:chExt cx="331800" cy="237875"/>
          </a:xfrm>
        </p:grpSpPr>
        <p:cxnSp>
          <p:nvCxnSpPr>
            <p:cNvPr id="692" name="Google Shape;692;p46"/>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93" name="Google Shape;693;p46"/>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94" name="Google Shape;694;p46"/>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695" name="Google Shape;695;p46">
            <a:hlinkClick r:id="rId3" action="ppaction://hlinksldjump"/>
          </p:cNvPr>
          <p:cNvSpPr/>
          <p:nvPr/>
        </p:nvSpPr>
        <p:spPr>
          <a:xfrm rot="-54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46"/>
          <p:cNvGrpSpPr/>
          <p:nvPr/>
        </p:nvGrpSpPr>
        <p:grpSpPr>
          <a:xfrm>
            <a:off x="192331" y="1823751"/>
            <a:ext cx="239088" cy="182056"/>
            <a:chOff x="359175" y="637250"/>
            <a:chExt cx="255300" cy="194400"/>
          </a:xfrm>
        </p:grpSpPr>
        <p:grpSp>
          <p:nvGrpSpPr>
            <p:cNvPr id="697" name="Google Shape;697;p46"/>
            <p:cNvGrpSpPr/>
            <p:nvPr/>
          </p:nvGrpSpPr>
          <p:grpSpPr>
            <a:xfrm>
              <a:off x="359175" y="637250"/>
              <a:ext cx="255300" cy="78000"/>
              <a:chOff x="648300" y="324950"/>
              <a:chExt cx="255300" cy="78000"/>
            </a:xfrm>
          </p:grpSpPr>
          <p:cxnSp>
            <p:nvCxnSpPr>
              <p:cNvPr id="698" name="Google Shape;698;p46"/>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699" name="Google Shape;699;p46"/>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700" name="Google Shape;700;p46"/>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701" name="Google Shape;701;p46"/>
          <p:cNvGrpSpPr/>
          <p:nvPr/>
        </p:nvGrpSpPr>
        <p:grpSpPr>
          <a:xfrm>
            <a:off x="223704" y="2465582"/>
            <a:ext cx="176342" cy="159500"/>
            <a:chOff x="518158" y="1088300"/>
            <a:chExt cx="176342" cy="159500"/>
          </a:xfrm>
        </p:grpSpPr>
        <p:cxnSp>
          <p:nvCxnSpPr>
            <p:cNvPr id="702" name="Google Shape;702;p46"/>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703" name="Google Shape;703;p46"/>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704" name="Google Shape;704;p46"/>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705" name="Google Shape;705;p46"/>
          <p:cNvGrpSpPr/>
          <p:nvPr/>
        </p:nvGrpSpPr>
        <p:grpSpPr>
          <a:xfrm>
            <a:off x="223675" y="3084858"/>
            <a:ext cx="176400" cy="263091"/>
            <a:chOff x="519725" y="1778180"/>
            <a:chExt cx="176400" cy="263091"/>
          </a:xfrm>
        </p:grpSpPr>
        <p:sp>
          <p:nvSpPr>
            <p:cNvPr id="706" name="Google Shape;706;p46"/>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6"/>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46"/>
          <p:cNvGrpSpPr/>
          <p:nvPr/>
        </p:nvGrpSpPr>
        <p:grpSpPr>
          <a:xfrm>
            <a:off x="218275" y="3807724"/>
            <a:ext cx="187200" cy="159600"/>
            <a:chOff x="508825" y="2429151"/>
            <a:chExt cx="187200" cy="159600"/>
          </a:xfrm>
        </p:grpSpPr>
        <p:sp>
          <p:nvSpPr>
            <p:cNvPr id="709" name="Google Shape;709;p46"/>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6"/>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711" name="Google Shape;711;p46"/>
          <p:cNvGrpSpPr/>
          <p:nvPr/>
        </p:nvGrpSpPr>
        <p:grpSpPr>
          <a:xfrm>
            <a:off x="223675" y="4427100"/>
            <a:ext cx="176400" cy="176400"/>
            <a:chOff x="514225" y="2875375"/>
            <a:chExt cx="176400" cy="176400"/>
          </a:xfrm>
        </p:grpSpPr>
        <p:sp>
          <p:nvSpPr>
            <p:cNvPr id="712" name="Google Shape;712;p46"/>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 name="Google Shape;713;p46"/>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714" name="Google Shape;714;p46"/>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grpSp>
        <p:nvGrpSpPr>
          <p:cNvPr id="720" name="Google Shape;720;p46"/>
          <p:cNvGrpSpPr/>
          <p:nvPr/>
        </p:nvGrpSpPr>
        <p:grpSpPr>
          <a:xfrm rot="10800000">
            <a:off x="8745326" y="4425438"/>
            <a:ext cx="119400" cy="54900"/>
            <a:chOff x="8645564" y="4373138"/>
            <a:chExt cx="119400" cy="54900"/>
          </a:xfrm>
        </p:grpSpPr>
        <p:cxnSp>
          <p:nvCxnSpPr>
            <p:cNvPr id="721" name="Google Shape;721;p46"/>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722" name="Google Shape;722;p46"/>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723" name="Google Shape;723;p46">
            <a:hlinkClick r:id="rId4"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6">
            <a:hlinkClick r:id="rId5"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6">
            <a:hlinkClick r:id="rId6"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6">
            <a:hlinkClick r:id="rId3"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6">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0;p39">
            <a:extLst>
              <a:ext uri="{FF2B5EF4-FFF2-40B4-BE49-F238E27FC236}">
                <a16:creationId xmlns:a16="http://schemas.microsoft.com/office/drawing/2014/main" id="{D7CC14DB-E464-14CC-DD1C-6C84400D5B6D}"/>
              </a:ext>
            </a:extLst>
          </p:cNvPr>
          <p:cNvSpPr txBox="1">
            <a:spLocks noGrp="1"/>
          </p:cNvSpPr>
          <p:nvPr>
            <p:ph type="title"/>
          </p:nvPr>
        </p:nvSpPr>
        <p:spPr>
          <a:xfrm>
            <a:off x="720300" y="203962"/>
            <a:ext cx="8496000" cy="572700"/>
          </a:xfrm>
          <a:prstGeom prst="rect">
            <a:avLst/>
          </a:prstGeom>
        </p:spPr>
        <p:txBody>
          <a:bodyPr spcFirstLastPara="1" wrap="square" lIns="91425" tIns="91425" rIns="91425" bIns="91425" anchor="t" anchorCtr="0">
            <a:normAutofit fontScale="90000"/>
          </a:bodyPr>
          <a:lstStyle/>
          <a:p>
            <a:pPr lvl="0" algn="l" rtl="0">
              <a:spcBef>
                <a:spcPts val="0"/>
              </a:spcBef>
              <a:spcAft>
                <a:spcPts val="0"/>
              </a:spcAft>
            </a:pPr>
            <a:r>
              <a:rPr lang="id-ID" sz="2800" dirty="0">
                <a:latin typeface="Fira Sans"/>
                <a:ea typeface="Fira Sans"/>
                <a:cs typeface="Fira Sans"/>
                <a:sym typeface="Fira Sans"/>
              </a:rPr>
              <a:t>3</a:t>
            </a:r>
            <a:r>
              <a:rPr lang="id-ID" sz="2800" b="1" dirty="0">
                <a:latin typeface="Fira Sans"/>
                <a:ea typeface="Fira Sans"/>
                <a:cs typeface="Fira Sans"/>
                <a:sym typeface="Fira Sans"/>
              </a:rPr>
              <a:t>. </a:t>
            </a:r>
            <a:r>
              <a:rPr lang="id-ID" sz="2800" b="1" dirty="0" err="1">
                <a:latin typeface="Fira Sans"/>
                <a:ea typeface="Fira Sans"/>
                <a:cs typeface="Fira Sans"/>
                <a:sym typeface="Fira Sans"/>
              </a:rPr>
              <a:t>Exploratory</a:t>
            </a:r>
            <a:r>
              <a:rPr lang="id-ID" sz="2800" b="1" dirty="0">
                <a:latin typeface="Fira Sans"/>
                <a:ea typeface="Fira Sans"/>
                <a:cs typeface="Fira Sans"/>
                <a:sym typeface="Fira Sans"/>
              </a:rPr>
              <a:t> Data </a:t>
            </a:r>
            <a:r>
              <a:rPr lang="id-ID" sz="2800" b="1" dirty="0" err="1">
                <a:latin typeface="Fira Sans"/>
                <a:ea typeface="Fira Sans"/>
                <a:cs typeface="Fira Sans"/>
                <a:sym typeface="Fira Sans"/>
              </a:rPr>
              <a:t>Analysis</a:t>
            </a:r>
            <a:r>
              <a:rPr lang="id-ID" sz="2800" b="1" dirty="0">
                <a:latin typeface="Fira Sans"/>
                <a:ea typeface="Fira Sans"/>
                <a:cs typeface="Fira Sans"/>
                <a:sym typeface="Fira Sans"/>
              </a:rPr>
              <a:t> (EDA)</a:t>
            </a:r>
          </a:p>
        </p:txBody>
      </p:sp>
      <p:sp>
        <p:nvSpPr>
          <p:cNvPr id="13" name="Google Shape;423;p40">
            <a:extLst>
              <a:ext uri="{FF2B5EF4-FFF2-40B4-BE49-F238E27FC236}">
                <a16:creationId xmlns:a16="http://schemas.microsoft.com/office/drawing/2014/main" id="{6C27C734-050A-54DE-0518-20EACF0EE9A0}"/>
              </a:ext>
            </a:extLst>
          </p:cNvPr>
          <p:cNvSpPr/>
          <p:nvPr/>
        </p:nvSpPr>
        <p:spPr>
          <a:xfrm>
            <a:off x="751312" y="756211"/>
            <a:ext cx="2885023" cy="477167"/>
          </a:xfrm>
          <a:prstGeom prst="roundRect">
            <a:avLst>
              <a:gd name="adj" fmla="val 50000"/>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r>
              <a:rPr sz="1100" b="1" dirty="0">
                <a:solidFill>
                  <a:schemeClr val="tx1"/>
                </a:solidFill>
                <a:latin typeface="Open Sans"/>
                <a:ea typeface="Open Sans"/>
                <a:cs typeface="Open Sans"/>
                <a:sym typeface="Open Sans"/>
              </a:rPr>
              <a:t>1. </a:t>
            </a:r>
            <a:r>
              <a:rPr lang="en-US" sz="1100" b="1" dirty="0">
                <a:solidFill>
                  <a:schemeClr val="tx1"/>
                </a:solidFill>
                <a:latin typeface="Open Sans"/>
                <a:ea typeface="Open Sans"/>
                <a:cs typeface="Open Sans"/>
                <a:sym typeface="Open Sans"/>
              </a:rPr>
              <a:t>Check numerical and categorical data identity</a:t>
            </a:r>
            <a:endParaRPr sz="1100" b="1" dirty="0">
              <a:solidFill>
                <a:schemeClr val="tx1"/>
              </a:solidFill>
              <a:latin typeface="Open Sans"/>
              <a:ea typeface="Open Sans"/>
              <a:cs typeface="Open Sans"/>
              <a:sym typeface="Open Sans"/>
            </a:endParaRPr>
          </a:p>
        </p:txBody>
      </p:sp>
      <p:sp>
        <p:nvSpPr>
          <p:cNvPr id="14" name="Google Shape;451;p41">
            <a:extLst>
              <a:ext uri="{FF2B5EF4-FFF2-40B4-BE49-F238E27FC236}">
                <a16:creationId xmlns:a16="http://schemas.microsoft.com/office/drawing/2014/main" id="{CEE804A9-033F-E13B-F60C-E700F5EC31DF}"/>
              </a:ext>
            </a:extLst>
          </p:cNvPr>
          <p:cNvSpPr/>
          <p:nvPr/>
        </p:nvSpPr>
        <p:spPr>
          <a:xfrm>
            <a:off x="1146600" y="1690156"/>
            <a:ext cx="2266451" cy="1287337"/>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Categorical Data</a:t>
            </a:r>
            <a:r>
              <a:rPr lang="id-ID" dirty="0"/>
              <a:t>: </a:t>
            </a:r>
            <a:r>
              <a:rPr lang="en-US" dirty="0"/>
              <a:t>job, marital, education, default, housing, loan, contact, month, </a:t>
            </a:r>
            <a:r>
              <a:rPr lang="en-US" dirty="0" err="1"/>
              <a:t>poutcome</a:t>
            </a:r>
            <a:r>
              <a:rPr lang="id-ID" dirty="0"/>
              <a:t>.</a:t>
            </a:r>
          </a:p>
        </p:txBody>
      </p:sp>
      <p:sp>
        <p:nvSpPr>
          <p:cNvPr id="15" name="Google Shape;456;p41">
            <a:extLst>
              <a:ext uri="{FF2B5EF4-FFF2-40B4-BE49-F238E27FC236}">
                <a16:creationId xmlns:a16="http://schemas.microsoft.com/office/drawing/2014/main" id="{2A955716-A620-AB7D-5733-BF89C42C76D9}"/>
              </a:ext>
            </a:extLst>
          </p:cNvPr>
          <p:cNvSpPr/>
          <p:nvPr/>
        </p:nvSpPr>
        <p:spPr>
          <a:xfrm>
            <a:off x="751312" y="1439711"/>
            <a:ext cx="581694" cy="581694"/>
          </a:xfrm>
          <a:prstGeom prst="ellipse">
            <a:avLst/>
          </a:prstGeom>
          <a:gradFill>
            <a:gsLst>
              <a:gs pos="0">
                <a:schemeClr val="accent1"/>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1;p41">
            <a:extLst>
              <a:ext uri="{FF2B5EF4-FFF2-40B4-BE49-F238E27FC236}">
                <a16:creationId xmlns:a16="http://schemas.microsoft.com/office/drawing/2014/main" id="{D221FBBE-8061-6362-AD9C-7CD13B04C4A9}"/>
              </a:ext>
            </a:extLst>
          </p:cNvPr>
          <p:cNvSpPr/>
          <p:nvPr/>
        </p:nvSpPr>
        <p:spPr>
          <a:xfrm>
            <a:off x="1146600" y="3562644"/>
            <a:ext cx="2266451" cy="1287337"/>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r>
              <a:rPr lang="id-ID" b="0" dirty="0" err="1">
                <a:solidFill>
                  <a:srgbClr val="000000"/>
                </a:solidFill>
                <a:effectLst/>
                <a:latin typeface="+mj-lt"/>
              </a:rPr>
              <a:t>Numrical</a:t>
            </a:r>
            <a:r>
              <a:rPr lang="id-ID" b="0" dirty="0">
                <a:solidFill>
                  <a:srgbClr val="000000"/>
                </a:solidFill>
                <a:effectLst/>
                <a:latin typeface="+mj-lt"/>
              </a:rPr>
              <a:t> data: </a:t>
            </a:r>
            <a:r>
              <a:rPr lang="en-US" b="0" dirty="0">
                <a:solidFill>
                  <a:srgbClr val="000000"/>
                </a:solidFill>
                <a:effectLst/>
                <a:latin typeface="+mj-lt"/>
              </a:rPr>
              <a:t>Age, balance, day, duration, campaign, </a:t>
            </a:r>
            <a:r>
              <a:rPr lang="en-US" b="0" dirty="0" err="1">
                <a:solidFill>
                  <a:srgbClr val="000000"/>
                </a:solidFill>
                <a:effectLst/>
                <a:latin typeface="+mj-lt"/>
              </a:rPr>
              <a:t>pdays</a:t>
            </a:r>
            <a:endParaRPr lang="en-US" b="0" dirty="0">
              <a:solidFill>
                <a:srgbClr val="000000"/>
              </a:solidFill>
              <a:effectLst/>
              <a:latin typeface="+mj-lt"/>
            </a:endParaRPr>
          </a:p>
        </p:txBody>
      </p:sp>
      <p:sp>
        <p:nvSpPr>
          <p:cNvPr id="17" name="Google Shape;456;p41">
            <a:extLst>
              <a:ext uri="{FF2B5EF4-FFF2-40B4-BE49-F238E27FC236}">
                <a16:creationId xmlns:a16="http://schemas.microsoft.com/office/drawing/2014/main" id="{C26D1868-6081-10AC-88E9-947019EF7F21}"/>
              </a:ext>
            </a:extLst>
          </p:cNvPr>
          <p:cNvSpPr/>
          <p:nvPr/>
        </p:nvSpPr>
        <p:spPr>
          <a:xfrm>
            <a:off x="751312" y="3239043"/>
            <a:ext cx="581694" cy="581694"/>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3;p40">
            <a:extLst>
              <a:ext uri="{FF2B5EF4-FFF2-40B4-BE49-F238E27FC236}">
                <a16:creationId xmlns:a16="http://schemas.microsoft.com/office/drawing/2014/main" id="{7ABB4886-344F-6667-57AE-71644EFB20F0}"/>
              </a:ext>
            </a:extLst>
          </p:cNvPr>
          <p:cNvSpPr/>
          <p:nvPr/>
        </p:nvSpPr>
        <p:spPr>
          <a:xfrm>
            <a:off x="4572000" y="734946"/>
            <a:ext cx="2885023" cy="349576"/>
          </a:xfrm>
          <a:prstGeom prst="roundRect">
            <a:avLst>
              <a:gd name="adj" fmla="val 50000"/>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r>
              <a:rPr lang="id-ID" sz="1100" b="1" dirty="0">
                <a:solidFill>
                  <a:schemeClr val="tx1"/>
                </a:solidFill>
                <a:latin typeface="Open Sans"/>
                <a:ea typeface="Open Sans"/>
                <a:cs typeface="Open Sans"/>
                <a:sym typeface="Open Sans"/>
              </a:rPr>
              <a:t>2. </a:t>
            </a:r>
            <a:r>
              <a:rPr lang="id-ID" sz="1100" b="1" dirty="0" err="1">
                <a:solidFill>
                  <a:schemeClr val="tx1"/>
                </a:solidFill>
                <a:latin typeface="Open Sans"/>
                <a:ea typeface="Open Sans"/>
                <a:cs typeface="Open Sans"/>
                <a:sym typeface="Open Sans"/>
              </a:rPr>
              <a:t>Heatmap</a:t>
            </a:r>
            <a:r>
              <a:rPr lang="id-ID" sz="1100" b="1" dirty="0">
                <a:solidFill>
                  <a:schemeClr val="tx1"/>
                </a:solidFill>
                <a:latin typeface="Open Sans"/>
                <a:ea typeface="Open Sans"/>
                <a:cs typeface="Open Sans"/>
                <a:sym typeface="Open Sans"/>
              </a:rPr>
              <a:t> </a:t>
            </a:r>
            <a:r>
              <a:rPr lang="id-ID" sz="1100" b="1" dirty="0" err="1">
                <a:solidFill>
                  <a:schemeClr val="tx1"/>
                </a:solidFill>
                <a:latin typeface="Open Sans"/>
                <a:ea typeface="Open Sans"/>
                <a:cs typeface="Open Sans"/>
                <a:sym typeface="Open Sans"/>
              </a:rPr>
              <a:t>Correlation</a:t>
            </a:r>
            <a:endParaRPr lang="id-ID" sz="1100" b="1" dirty="0">
              <a:solidFill>
                <a:schemeClr val="tx1"/>
              </a:solidFill>
              <a:latin typeface="Open Sans"/>
              <a:ea typeface="Open Sans"/>
              <a:cs typeface="Open Sans"/>
              <a:sym typeface="Open Sans"/>
            </a:endParaRPr>
          </a:p>
        </p:txBody>
      </p:sp>
      <p:pic>
        <p:nvPicPr>
          <p:cNvPr id="22" name="Gambar 21">
            <a:extLst>
              <a:ext uri="{FF2B5EF4-FFF2-40B4-BE49-F238E27FC236}">
                <a16:creationId xmlns:a16="http://schemas.microsoft.com/office/drawing/2014/main" id="{6295E987-BF6C-5811-6376-AA1E1D865A0F}"/>
              </a:ext>
            </a:extLst>
          </p:cNvPr>
          <p:cNvPicPr>
            <a:picLocks noChangeAspect="1"/>
          </p:cNvPicPr>
          <p:nvPr/>
        </p:nvPicPr>
        <p:blipFill rotWithShape="1">
          <a:blip r:embed="rId8"/>
          <a:srcRect l="18901" t="29758" r="29651" b="17727"/>
          <a:stretch/>
        </p:blipFill>
        <p:spPr>
          <a:xfrm>
            <a:off x="3600920" y="1131693"/>
            <a:ext cx="5203811" cy="2986377"/>
          </a:xfrm>
          <a:prstGeom prst="rect">
            <a:avLst/>
          </a:prstGeom>
        </p:spPr>
      </p:pic>
      <p:sp>
        <p:nvSpPr>
          <p:cNvPr id="24" name="Kotak Teks 23">
            <a:extLst>
              <a:ext uri="{FF2B5EF4-FFF2-40B4-BE49-F238E27FC236}">
                <a16:creationId xmlns:a16="http://schemas.microsoft.com/office/drawing/2014/main" id="{41AE1519-31C6-816F-B85E-CC42465792FA}"/>
              </a:ext>
            </a:extLst>
          </p:cNvPr>
          <p:cNvSpPr txBox="1"/>
          <p:nvPr/>
        </p:nvSpPr>
        <p:spPr>
          <a:xfrm>
            <a:off x="3470499" y="4122702"/>
            <a:ext cx="5436759" cy="1015663"/>
          </a:xfrm>
          <a:prstGeom prst="rect">
            <a:avLst/>
          </a:prstGeom>
          <a:noFill/>
        </p:spPr>
        <p:txBody>
          <a:bodyPr wrap="square">
            <a:spAutoFit/>
          </a:bodyPr>
          <a:lstStyle/>
          <a:p>
            <a:pPr algn="ctr"/>
            <a:r>
              <a:rPr lang="en-US" sz="1200" dirty="0">
                <a:solidFill>
                  <a:schemeClr val="bg1"/>
                </a:solidFill>
                <a:effectLst/>
                <a:latin typeface="+mj-lt"/>
                <a:ea typeface="Calibri" panose="020F0502020204030204" pitchFamily="34" charset="0"/>
              </a:rPr>
              <a:t>From the chart above, there doesn't seem to be any high correlation as most of the values are below 0.5.</a:t>
            </a:r>
            <a:r>
              <a:rPr lang="id-ID" sz="1200" dirty="0">
                <a:solidFill>
                  <a:schemeClr val="bg1"/>
                </a:solidFill>
                <a:effectLst/>
                <a:latin typeface="+mj-lt"/>
                <a:ea typeface="Calibri" panose="020F0502020204030204" pitchFamily="34" charset="0"/>
              </a:rPr>
              <a:t> </a:t>
            </a:r>
            <a:r>
              <a:rPr lang="en-US" sz="1200" dirty="0">
                <a:solidFill>
                  <a:schemeClr val="bg1"/>
                </a:solidFill>
                <a:effectLst/>
                <a:latin typeface="+mj-lt"/>
                <a:ea typeface="Calibri" panose="020F0502020204030204" pitchFamily="34" charset="0"/>
              </a:rPr>
              <a:t>So, it is good practice to check it before selecting the variables into the regression model since is one of the steps to avoid overfitting. Correlation matrix: (0&lt;=|c|&lt;0.3: weak), (0.3&lt;=|c|&lt;0.7: moderate) &amp; (0.7&lt;=|c|&lt;1: strong). In classification it's must not.</a:t>
            </a:r>
            <a:endParaRPr lang="id-ID" sz="1200" dirty="0">
              <a:solidFill>
                <a:schemeClr val="bg1"/>
              </a:solidFill>
              <a:latin typeface="+mj-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grpSp>
        <p:nvGrpSpPr>
          <p:cNvPr id="691" name="Google Shape;691;p46"/>
          <p:cNvGrpSpPr/>
          <p:nvPr/>
        </p:nvGrpSpPr>
        <p:grpSpPr>
          <a:xfrm>
            <a:off x="192327" y="335373"/>
            <a:ext cx="239095" cy="171413"/>
            <a:chOff x="-1593925" y="-140225"/>
            <a:chExt cx="331800" cy="237875"/>
          </a:xfrm>
        </p:grpSpPr>
        <p:cxnSp>
          <p:nvCxnSpPr>
            <p:cNvPr id="692" name="Google Shape;692;p46"/>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93" name="Google Shape;693;p46"/>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94" name="Google Shape;694;p46"/>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695" name="Google Shape;695;p46">
            <a:hlinkClick r:id="rId3" action="ppaction://hlinksldjump"/>
          </p:cNvPr>
          <p:cNvSpPr/>
          <p:nvPr/>
        </p:nvSpPr>
        <p:spPr>
          <a:xfrm rot="-54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46"/>
          <p:cNvGrpSpPr/>
          <p:nvPr/>
        </p:nvGrpSpPr>
        <p:grpSpPr>
          <a:xfrm>
            <a:off x="192331" y="1823751"/>
            <a:ext cx="239088" cy="182056"/>
            <a:chOff x="359175" y="637250"/>
            <a:chExt cx="255300" cy="194400"/>
          </a:xfrm>
        </p:grpSpPr>
        <p:grpSp>
          <p:nvGrpSpPr>
            <p:cNvPr id="697" name="Google Shape;697;p46"/>
            <p:cNvGrpSpPr/>
            <p:nvPr/>
          </p:nvGrpSpPr>
          <p:grpSpPr>
            <a:xfrm>
              <a:off x="359175" y="637250"/>
              <a:ext cx="255300" cy="78000"/>
              <a:chOff x="648300" y="324950"/>
              <a:chExt cx="255300" cy="78000"/>
            </a:xfrm>
          </p:grpSpPr>
          <p:cxnSp>
            <p:nvCxnSpPr>
              <p:cNvPr id="698" name="Google Shape;698;p46"/>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699" name="Google Shape;699;p46"/>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700" name="Google Shape;700;p46"/>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701" name="Google Shape;701;p46"/>
          <p:cNvGrpSpPr/>
          <p:nvPr/>
        </p:nvGrpSpPr>
        <p:grpSpPr>
          <a:xfrm>
            <a:off x="223704" y="2465582"/>
            <a:ext cx="176342" cy="159500"/>
            <a:chOff x="518158" y="1088300"/>
            <a:chExt cx="176342" cy="159500"/>
          </a:xfrm>
        </p:grpSpPr>
        <p:cxnSp>
          <p:nvCxnSpPr>
            <p:cNvPr id="702" name="Google Shape;702;p46"/>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703" name="Google Shape;703;p46"/>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704" name="Google Shape;704;p46"/>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705" name="Google Shape;705;p46"/>
          <p:cNvGrpSpPr/>
          <p:nvPr/>
        </p:nvGrpSpPr>
        <p:grpSpPr>
          <a:xfrm>
            <a:off x="223675" y="3084858"/>
            <a:ext cx="176400" cy="263091"/>
            <a:chOff x="519725" y="1778180"/>
            <a:chExt cx="176400" cy="263091"/>
          </a:xfrm>
        </p:grpSpPr>
        <p:sp>
          <p:nvSpPr>
            <p:cNvPr id="706" name="Google Shape;706;p46"/>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6"/>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46"/>
          <p:cNvGrpSpPr/>
          <p:nvPr/>
        </p:nvGrpSpPr>
        <p:grpSpPr>
          <a:xfrm>
            <a:off x="218275" y="3807724"/>
            <a:ext cx="187200" cy="159600"/>
            <a:chOff x="508825" y="2429151"/>
            <a:chExt cx="187200" cy="159600"/>
          </a:xfrm>
        </p:grpSpPr>
        <p:sp>
          <p:nvSpPr>
            <p:cNvPr id="709" name="Google Shape;709;p46"/>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6"/>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711" name="Google Shape;711;p46"/>
          <p:cNvGrpSpPr/>
          <p:nvPr/>
        </p:nvGrpSpPr>
        <p:grpSpPr>
          <a:xfrm>
            <a:off x="223675" y="4427100"/>
            <a:ext cx="176400" cy="176400"/>
            <a:chOff x="514225" y="2875375"/>
            <a:chExt cx="176400" cy="176400"/>
          </a:xfrm>
        </p:grpSpPr>
        <p:sp>
          <p:nvSpPr>
            <p:cNvPr id="712" name="Google Shape;712;p46"/>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 name="Google Shape;713;p46"/>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714" name="Google Shape;714;p46"/>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723" name="Google Shape;723;p46">
            <a:hlinkClick r:id="rId4"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6">
            <a:hlinkClick r:id="rId5"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6">
            <a:hlinkClick r:id="rId6"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6">
            <a:hlinkClick r:id="rId3"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6">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0;p39">
            <a:extLst>
              <a:ext uri="{FF2B5EF4-FFF2-40B4-BE49-F238E27FC236}">
                <a16:creationId xmlns:a16="http://schemas.microsoft.com/office/drawing/2014/main" id="{D7CC14DB-E464-14CC-DD1C-6C84400D5B6D}"/>
              </a:ext>
            </a:extLst>
          </p:cNvPr>
          <p:cNvSpPr txBox="1">
            <a:spLocks noGrp="1"/>
          </p:cNvSpPr>
          <p:nvPr>
            <p:ph type="title"/>
          </p:nvPr>
        </p:nvSpPr>
        <p:spPr>
          <a:xfrm>
            <a:off x="720300" y="203962"/>
            <a:ext cx="3628416" cy="572700"/>
          </a:xfrm>
          <a:prstGeom prst="rect">
            <a:avLst/>
          </a:prstGeom>
        </p:spPr>
        <p:txBody>
          <a:bodyPr spcFirstLastPara="1" wrap="square" lIns="91425" tIns="91425" rIns="91425" bIns="91425" anchor="t" anchorCtr="0">
            <a:normAutofit fontScale="90000"/>
          </a:bodyPr>
          <a:lstStyle/>
          <a:p>
            <a:pPr lvl="0" algn="l" rtl="0">
              <a:spcBef>
                <a:spcPts val="0"/>
              </a:spcBef>
              <a:spcAft>
                <a:spcPts val="0"/>
              </a:spcAft>
            </a:pPr>
            <a:r>
              <a:rPr lang="id-ID" sz="2800" b="1" dirty="0">
                <a:latin typeface="Fira Sans"/>
                <a:ea typeface="Fira Sans"/>
                <a:cs typeface="Fira Sans"/>
                <a:sym typeface="Fira Sans"/>
              </a:rPr>
              <a:t>a. EDA: </a:t>
            </a:r>
            <a:r>
              <a:rPr lang="id-ID" sz="2800" b="1" dirty="0" err="1">
                <a:latin typeface="Fira Sans"/>
                <a:ea typeface="Fira Sans"/>
                <a:cs typeface="Fira Sans"/>
                <a:sym typeface="Fira Sans"/>
              </a:rPr>
              <a:t>Categorical</a:t>
            </a:r>
            <a:r>
              <a:rPr lang="id-ID" sz="2800" b="1" dirty="0">
                <a:latin typeface="Fira Sans"/>
                <a:ea typeface="Fira Sans"/>
                <a:cs typeface="Fira Sans"/>
                <a:sym typeface="Fira Sans"/>
              </a:rPr>
              <a:t> Data</a:t>
            </a:r>
          </a:p>
        </p:txBody>
      </p:sp>
      <p:sp>
        <p:nvSpPr>
          <p:cNvPr id="3" name="Persegi Panjang 2">
            <a:extLst>
              <a:ext uri="{FF2B5EF4-FFF2-40B4-BE49-F238E27FC236}">
                <a16:creationId xmlns:a16="http://schemas.microsoft.com/office/drawing/2014/main" id="{3C4D64D9-A68A-C137-878F-7407DA76297B}"/>
              </a:ext>
            </a:extLst>
          </p:cNvPr>
          <p:cNvSpPr/>
          <p:nvPr/>
        </p:nvSpPr>
        <p:spPr>
          <a:xfrm>
            <a:off x="897012" y="760986"/>
            <a:ext cx="3377276" cy="8764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Calculate the number of customer deposits that are "yes" and "no" in each column using a proportion value. For example, for the category "Education"</a:t>
            </a:r>
            <a:endParaRPr lang="id-ID" sz="1200" dirty="0"/>
          </a:p>
        </p:txBody>
      </p:sp>
      <p:pic>
        <p:nvPicPr>
          <p:cNvPr id="9" name="Gambar 8">
            <a:extLst>
              <a:ext uri="{FF2B5EF4-FFF2-40B4-BE49-F238E27FC236}">
                <a16:creationId xmlns:a16="http://schemas.microsoft.com/office/drawing/2014/main" id="{3371A7DF-EC41-4D9C-DA40-10BB08F9DF4F}"/>
              </a:ext>
            </a:extLst>
          </p:cNvPr>
          <p:cNvPicPr>
            <a:picLocks noChangeAspect="1"/>
          </p:cNvPicPr>
          <p:nvPr/>
        </p:nvPicPr>
        <p:blipFill rotWithShape="1">
          <a:blip r:embed="rId8"/>
          <a:srcRect l="22326" t="24910" r="29070" b="18042"/>
          <a:stretch/>
        </p:blipFill>
        <p:spPr>
          <a:xfrm>
            <a:off x="850957" y="1735105"/>
            <a:ext cx="3497759" cy="2308136"/>
          </a:xfrm>
          <a:prstGeom prst="rect">
            <a:avLst/>
          </a:prstGeom>
        </p:spPr>
      </p:pic>
      <p:graphicFrame>
        <p:nvGraphicFramePr>
          <p:cNvPr id="11" name="Tabel 11">
            <a:extLst>
              <a:ext uri="{FF2B5EF4-FFF2-40B4-BE49-F238E27FC236}">
                <a16:creationId xmlns:a16="http://schemas.microsoft.com/office/drawing/2014/main" id="{4F15C25A-DC15-BDA4-BEF2-7CA29DB1AEEC}"/>
              </a:ext>
            </a:extLst>
          </p:cNvPr>
          <p:cNvGraphicFramePr>
            <a:graphicFrameLocks noGrp="1"/>
          </p:cNvGraphicFramePr>
          <p:nvPr>
            <p:extLst>
              <p:ext uri="{D42A27DB-BD31-4B8C-83A1-F6EECF244321}">
                <p14:modId xmlns:p14="http://schemas.microsoft.com/office/powerpoint/2010/main" val="231219175"/>
              </p:ext>
            </p:extLst>
          </p:nvPr>
        </p:nvGraphicFramePr>
        <p:xfrm>
          <a:off x="5069529" y="676195"/>
          <a:ext cx="3354171" cy="4195242"/>
        </p:xfrm>
        <a:graphic>
          <a:graphicData uri="http://schemas.openxmlformats.org/drawingml/2006/table">
            <a:tbl>
              <a:tblPr firstRow="1" bandRow="1">
                <a:tableStyleId>{69CF1AB2-1976-4502-BF36-3FF5EA218861}</a:tableStyleId>
              </a:tblPr>
              <a:tblGrid>
                <a:gridCol w="1171783">
                  <a:extLst>
                    <a:ext uri="{9D8B030D-6E8A-4147-A177-3AD203B41FA5}">
                      <a16:colId xmlns:a16="http://schemas.microsoft.com/office/drawing/2014/main" val="1163131323"/>
                    </a:ext>
                  </a:extLst>
                </a:gridCol>
                <a:gridCol w="1064331">
                  <a:extLst>
                    <a:ext uri="{9D8B030D-6E8A-4147-A177-3AD203B41FA5}">
                      <a16:colId xmlns:a16="http://schemas.microsoft.com/office/drawing/2014/main" val="3789116967"/>
                    </a:ext>
                  </a:extLst>
                </a:gridCol>
                <a:gridCol w="1118057">
                  <a:extLst>
                    <a:ext uri="{9D8B030D-6E8A-4147-A177-3AD203B41FA5}">
                      <a16:colId xmlns:a16="http://schemas.microsoft.com/office/drawing/2014/main" val="3753344343"/>
                    </a:ext>
                  </a:extLst>
                </a:gridCol>
              </a:tblGrid>
              <a:tr h="554395">
                <a:tc>
                  <a:txBody>
                    <a:bodyPr/>
                    <a:lstStyle/>
                    <a:p>
                      <a:pPr algn="ctr"/>
                      <a:r>
                        <a:rPr lang="id-ID" dirty="0" err="1"/>
                        <a:t>Categorical</a:t>
                      </a:r>
                      <a:r>
                        <a:rPr lang="id-ID" dirty="0"/>
                        <a:t> Data</a:t>
                      </a:r>
                    </a:p>
                  </a:txBody>
                  <a:tcPr anchor="ctr"/>
                </a:tc>
                <a:tc>
                  <a:txBody>
                    <a:bodyPr/>
                    <a:lstStyle/>
                    <a:p>
                      <a:pPr algn="ctr"/>
                      <a:r>
                        <a:rPr lang="id-ID" dirty="0" err="1"/>
                        <a:t>Highest</a:t>
                      </a:r>
                      <a:r>
                        <a:rPr lang="id-ID" dirty="0"/>
                        <a:t> "Yes" </a:t>
                      </a:r>
                      <a:r>
                        <a:rPr lang="id-ID" dirty="0" err="1"/>
                        <a:t>category</a:t>
                      </a:r>
                      <a:endParaRPr lang="id-ID" dirty="0"/>
                    </a:p>
                  </a:txBody>
                  <a:tcPr/>
                </a:tc>
                <a:tc>
                  <a:txBody>
                    <a:bodyPr/>
                    <a:lstStyle/>
                    <a:p>
                      <a:pPr algn="ctr"/>
                      <a:r>
                        <a:rPr lang="id-ID" dirty="0" err="1"/>
                        <a:t>Highest</a:t>
                      </a:r>
                      <a:r>
                        <a:rPr lang="id-ID" dirty="0"/>
                        <a:t> "</a:t>
                      </a:r>
                      <a:r>
                        <a:rPr lang="id-ID" dirty="0" err="1"/>
                        <a:t>No</a:t>
                      </a:r>
                      <a:r>
                        <a:rPr lang="id-ID" dirty="0"/>
                        <a:t>" </a:t>
                      </a:r>
                      <a:r>
                        <a:rPr lang="id-ID" dirty="0" err="1"/>
                        <a:t>category</a:t>
                      </a:r>
                      <a:endParaRPr lang="id-ID" dirty="0"/>
                    </a:p>
                  </a:txBody>
                  <a:tcPr/>
                </a:tc>
                <a:extLst>
                  <a:ext uri="{0D108BD9-81ED-4DB2-BD59-A6C34878D82A}">
                    <a16:rowId xmlns:a16="http://schemas.microsoft.com/office/drawing/2014/main" val="3635899528"/>
                  </a:ext>
                </a:extLst>
              </a:tr>
              <a:tr h="384858">
                <a:tc>
                  <a:txBody>
                    <a:bodyPr/>
                    <a:lstStyle/>
                    <a:p>
                      <a:r>
                        <a:rPr lang="id-ID" dirty="0" err="1"/>
                        <a:t>Education</a:t>
                      </a:r>
                      <a:endParaRPr lang="id-ID" dirty="0"/>
                    </a:p>
                  </a:txBody>
                  <a:tcPr/>
                </a:tc>
                <a:tc>
                  <a:txBody>
                    <a:bodyPr/>
                    <a:lstStyle/>
                    <a:p>
                      <a:r>
                        <a:rPr lang="id-ID" dirty="0" err="1"/>
                        <a:t>Tertiary</a:t>
                      </a:r>
                      <a:endParaRPr lang="id-ID" dirty="0"/>
                    </a:p>
                  </a:txBody>
                  <a:tcPr/>
                </a:tc>
                <a:tc>
                  <a:txBody>
                    <a:bodyPr/>
                    <a:lstStyle/>
                    <a:p>
                      <a:r>
                        <a:rPr lang="id-ID" dirty="0" err="1"/>
                        <a:t>Primary</a:t>
                      </a:r>
                      <a:endParaRPr lang="id-ID" dirty="0"/>
                    </a:p>
                  </a:txBody>
                  <a:tcPr/>
                </a:tc>
                <a:extLst>
                  <a:ext uri="{0D108BD9-81ED-4DB2-BD59-A6C34878D82A}">
                    <a16:rowId xmlns:a16="http://schemas.microsoft.com/office/drawing/2014/main" val="3479674516"/>
                  </a:ext>
                </a:extLst>
              </a:tr>
              <a:tr h="384858">
                <a:tc>
                  <a:txBody>
                    <a:bodyPr/>
                    <a:lstStyle/>
                    <a:p>
                      <a:r>
                        <a:rPr lang="id-ID" dirty="0" err="1"/>
                        <a:t>Job</a:t>
                      </a:r>
                      <a:endParaRPr lang="id-ID" dirty="0"/>
                    </a:p>
                  </a:txBody>
                  <a:tcPr/>
                </a:tc>
                <a:tc>
                  <a:txBody>
                    <a:bodyPr/>
                    <a:lstStyle/>
                    <a:p>
                      <a:r>
                        <a:rPr lang="id-ID" dirty="0" err="1"/>
                        <a:t>Student</a:t>
                      </a:r>
                      <a:endParaRPr lang="id-ID" dirty="0"/>
                    </a:p>
                  </a:txBody>
                  <a:tcPr/>
                </a:tc>
                <a:tc>
                  <a:txBody>
                    <a:bodyPr/>
                    <a:lstStyle/>
                    <a:p>
                      <a:r>
                        <a:rPr lang="id-ID" dirty="0" err="1"/>
                        <a:t>Blue-Collar</a:t>
                      </a:r>
                      <a:endParaRPr lang="id-ID" dirty="0"/>
                    </a:p>
                  </a:txBody>
                  <a:tcPr/>
                </a:tc>
                <a:extLst>
                  <a:ext uri="{0D108BD9-81ED-4DB2-BD59-A6C34878D82A}">
                    <a16:rowId xmlns:a16="http://schemas.microsoft.com/office/drawing/2014/main" val="1743987771"/>
                  </a:ext>
                </a:extLst>
              </a:tr>
              <a:tr h="384858">
                <a:tc>
                  <a:txBody>
                    <a:bodyPr/>
                    <a:lstStyle/>
                    <a:p>
                      <a:r>
                        <a:rPr lang="id-ID" dirty="0"/>
                        <a:t>Marital </a:t>
                      </a:r>
                    </a:p>
                  </a:txBody>
                  <a:tcPr/>
                </a:tc>
                <a:tc>
                  <a:txBody>
                    <a:bodyPr/>
                    <a:lstStyle/>
                    <a:p>
                      <a:r>
                        <a:rPr lang="id-ID" dirty="0" err="1"/>
                        <a:t>Single</a:t>
                      </a:r>
                      <a:endParaRPr lang="id-ID" dirty="0"/>
                    </a:p>
                  </a:txBody>
                  <a:tcPr/>
                </a:tc>
                <a:tc>
                  <a:txBody>
                    <a:bodyPr/>
                    <a:lstStyle/>
                    <a:p>
                      <a:r>
                        <a:rPr lang="id-ID" dirty="0" err="1"/>
                        <a:t>Married</a:t>
                      </a:r>
                      <a:endParaRPr lang="id-ID" dirty="0"/>
                    </a:p>
                  </a:txBody>
                  <a:tcPr/>
                </a:tc>
                <a:extLst>
                  <a:ext uri="{0D108BD9-81ED-4DB2-BD59-A6C34878D82A}">
                    <a16:rowId xmlns:a16="http://schemas.microsoft.com/office/drawing/2014/main" val="4119404914"/>
                  </a:ext>
                </a:extLst>
              </a:tr>
              <a:tr h="384858">
                <a:tc>
                  <a:txBody>
                    <a:bodyPr/>
                    <a:lstStyle/>
                    <a:p>
                      <a:r>
                        <a:rPr lang="id-ID" dirty="0" err="1"/>
                        <a:t>Default</a:t>
                      </a:r>
                      <a:endParaRPr lang="id-ID" dirty="0"/>
                    </a:p>
                  </a:txBody>
                  <a:tcPr/>
                </a:tc>
                <a:tc>
                  <a:txBody>
                    <a:bodyPr/>
                    <a:lstStyle/>
                    <a:p>
                      <a:r>
                        <a:rPr lang="id-ID" dirty="0" err="1"/>
                        <a:t>no</a:t>
                      </a:r>
                      <a:endParaRPr lang="id-ID" dirty="0"/>
                    </a:p>
                  </a:txBody>
                  <a:tcPr/>
                </a:tc>
                <a:tc>
                  <a:txBody>
                    <a:bodyPr/>
                    <a:lstStyle/>
                    <a:p>
                      <a:r>
                        <a:rPr lang="id-ID" dirty="0" err="1"/>
                        <a:t>yes</a:t>
                      </a:r>
                      <a:endParaRPr lang="id-ID" dirty="0"/>
                    </a:p>
                  </a:txBody>
                  <a:tcPr/>
                </a:tc>
                <a:extLst>
                  <a:ext uri="{0D108BD9-81ED-4DB2-BD59-A6C34878D82A}">
                    <a16:rowId xmlns:a16="http://schemas.microsoft.com/office/drawing/2014/main" val="1831434044"/>
                  </a:ext>
                </a:extLst>
              </a:tr>
              <a:tr h="384858">
                <a:tc>
                  <a:txBody>
                    <a:bodyPr/>
                    <a:lstStyle/>
                    <a:p>
                      <a:r>
                        <a:rPr lang="id-ID" dirty="0" err="1"/>
                        <a:t>Housing</a:t>
                      </a:r>
                      <a:endParaRPr lang="id-ID" dirty="0"/>
                    </a:p>
                  </a:txBody>
                  <a:tcPr/>
                </a:tc>
                <a:tc>
                  <a:txBody>
                    <a:bodyPr/>
                    <a:lstStyle/>
                    <a:p>
                      <a:r>
                        <a:rPr lang="id-ID" dirty="0" err="1"/>
                        <a:t>no</a:t>
                      </a:r>
                      <a:endParaRPr lang="id-ID" dirty="0"/>
                    </a:p>
                  </a:txBody>
                  <a:tcPr/>
                </a:tc>
                <a:tc>
                  <a:txBody>
                    <a:bodyPr/>
                    <a:lstStyle/>
                    <a:p>
                      <a:r>
                        <a:rPr lang="id-ID" dirty="0" err="1"/>
                        <a:t>yes</a:t>
                      </a:r>
                      <a:endParaRPr lang="id-ID" dirty="0"/>
                    </a:p>
                  </a:txBody>
                  <a:tcPr/>
                </a:tc>
                <a:extLst>
                  <a:ext uri="{0D108BD9-81ED-4DB2-BD59-A6C34878D82A}">
                    <a16:rowId xmlns:a16="http://schemas.microsoft.com/office/drawing/2014/main" val="3685073214"/>
                  </a:ext>
                </a:extLst>
              </a:tr>
              <a:tr h="384858">
                <a:tc>
                  <a:txBody>
                    <a:bodyPr/>
                    <a:lstStyle/>
                    <a:p>
                      <a:r>
                        <a:rPr lang="id-ID" dirty="0" err="1"/>
                        <a:t>Loan</a:t>
                      </a:r>
                      <a:endParaRPr lang="id-ID" dirty="0"/>
                    </a:p>
                  </a:txBody>
                  <a:tcPr/>
                </a:tc>
                <a:tc>
                  <a:txBody>
                    <a:bodyPr/>
                    <a:lstStyle/>
                    <a:p>
                      <a:r>
                        <a:rPr lang="id-ID" dirty="0" err="1"/>
                        <a:t>no</a:t>
                      </a:r>
                      <a:endParaRPr lang="id-ID" dirty="0"/>
                    </a:p>
                  </a:txBody>
                  <a:tcPr/>
                </a:tc>
                <a:tc>
                  <a:txBody>
                    <a:bodyPr/>
                    <a:lstStyle/>
                    <a:p>
                      <a:r>
                        <a:rPr lang="id-ID" dirty="0" err="1"/>
                        <a:t>yes</a:t>
                      </a:r>
                      <a:endParaRPr lang="id-ID" dirty="0"/>
                    </a:p>
                  </a:txBody>
                  <a:tcPr/>
                </a:tc>
                <a:extLst>
                  <a:ext uri="{0D108BD9-81ED-4DB2-BD59-A6C34878D82A}">
                    <a16:rowId xmlns:a16="http://schemas.microsoft.com/office/drawing/2014/main" val="3335414889"/>
                  </a:ext>
                </a:extLst>
              </a:tr>
              <a:tr h="384858">
                <a:tc>
                  <a:txBody>
                    <a:bodyPr/>
                    <a:lstStyle/>
                    <a:p>
                      <a:r>
                        <a:rPr lang="id-ID" dirty="0" err="1"/>
                        <a:t>contact</a:t>
                      </a:r>
                      <a:endParaRPr lang="id-ID" dirty="0"/>
                    </a:p>
                  </a:txBody>
                  <a:tcPr/>
                </a:tc>
                <a:tc>
                  <a:txBody>
                    <a:bodyPr/>
                    <a:lstStyle/>
                    <a:p>
                      <a:r>
                        <a:rPr lang="id-ID" dirty="0" err="1"/>
                        <a:t>celullar</a:t>
                      </a:r>
                      <a:endParaRPr lang="id-ID" dirty="0"/>
                    </a:p>
                  </a:txBody>
                  <a:tcPr/>
                </a:tc>
                <a:tc>
                  <a:txBody>
                    <a:bodyPr/>
                    <a:lstStyle/>
                    <a:p>
                      <a:r>
                        <a:rPr lang="id-ID" dirty="0" err="1"/>
                        <a:t>unknown</a:t>
                      </a:r>
                      <a:endParaRPr lang="id-ID" dirty="0"/>
                    </a:p>
                  </a:txBody>
                  <a:tcPr/>
                </a:tc>
                <a:extLst>
                  <a:ext uri="{0D108BD9-81ED-4DB2-BD59-A6C34878D82A}">
                    <a16:rowId xmlns:a16="http://schemas.microsoft.com/office/drawing/2014/main" val="474581513"/>
                  </a:ext>
                </a:extLst>
              </a:tr>
              <a:tr h="384858">
                <a:tc>
                  <a:txBody>
                    <a:bodyPr/>
                    <a:lstStyle/>
                    <a:p>
                      <a:r>
                        <a:rPr lang="id-ID" dirty="0" err="1"/>
                        <a:t>Month</a:t>
                      </a:r>
                      <a:endParaRPr lang="id-ID" dirty="0"/>
                    </a:p>
                  </a:txBody>
                  <a:tcPr/>
                </a:tc>
                <a:tc>
                  <a:txBody>
                    <a:bodyPr/>
                    <a:lstStyle/>
                    <a:p>
                      <a:r>
                        <a:rPr lang="id-ID" dirty="0" err="1"/>
                        <a:t>december</a:t>
                      </a:r>
                      <a:endParaRPr lang="id-ID" dirty="0"/>
                    </a:p>
                  </a:txBody>
                  <a:tcPr/>
                </a:tc>
                <a:tc>
                  <a:txBody>
                    <a:bodyPr/>
                    <a:lstStyle/>
                    <a:p>
                      <a:r>
                        <a:rPr lang="id-ID" dirty="0"/>
                        <a:t>May</a:t>
                      </a:r>
                    </a:p>
                  </a:txBody>
                  <a:tcPr/>
                </a:tc>
                <a:extLst>
                  <a:ext uri="{0D108BD9-81ED-4DB2-BD59-A6C34878D82A}">
                    <a16:rowId xmlns:a16="http://schemas.microsoft.com/office/drawing/2014/main" val="1931787088"/>
                  </a:ext>
                </a:extLst>
              </a:tr>
              <a:tr h="384858">
                <a:tc>
                  <a:txBody>
                    <a:bodyPr/>
                    <a:lstStyle/>
                    <a:p>
                      <a:r>
                        <a:rPr lang="id-ID" dirty="0" err="1"/>
                        <a:t>Poutcome</a:t>
                      </a:r>
                      <a:endParaRPr lang="id-ID" dirty="0"/>
                    </a:p>
                  </a:txBody>
                  <a:tcPr/>
                </a:tc>
                <a:tc>
                  <a:txBody>
                    <a:bodyPr/>
                    <a:lstStyle/>
                    <a:p>
                      <a:r>
                        <a:rPr lang="id-ID" dirty="0" err="1"/>
                        <a:t>success</a:t>
                      </a:r>
                      <a:endParaRPr lang="id-ID" dirty="0"/>
                    </a:p>
                  </a:txBody>
                  <a:tcPr/>
                </a:tc>
                <a:tc>
                  <a:txBody>
                    <a:bodyPr/>
                    <a:lstStyle/>
                    <a:p>
                      <a:r>
                        <a:rPr lang="id-ID" dirty="0" err="1"/>
                        <a:t>unknown</a:t>
                      </a:r>
                      <a:endParaRPr lang="id-ID" dirty="0"/>
                    </a:p>
                  </a:txBody>
                  <a:tcPr/>
                </a:tc>
                <a:extLst>
                  <a:ext uri="{0D108BD9-81ED-4DB2-BD59-A6C34878D82A}">
                    <a16:rowId xmlns:a16="http://schemas.microsoft.com/office/drawing/2014/main" val="3268664429"/>
                  </a:ext>
                </a:extLst>
              </a:tr>
            </a:tbl>
          </a:graphicData>
        </a:graphic>
      </p:graphicFrame>
      <p:sp>
        <p:nvSpPr>
          <p:cNvPr id="12" name="Persegi Panjang 11">
            <a:extLst>
              <a:ext uri="{FF2B5EF4-FFF2-40B4-BE49-F238E27FC236}">
                <a16:creationId xmlns:a16="http://schemas.microsoft.com/office/drawing/2014/main" id="{96FE2E15-6EA0-87F5-EC05-928543E66013}"/>
              </a:ext>
            </a:extLst>
          </p:cNvPr>
          <p:cNvSpPr/>
          <p:nvPr/>
        </p:nvSpPr>
        <p:spPr>
          <a:xfrm>
            <a:off x="911198" y="4125257"/>
            <a:ext cx="3377276" cy="8764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Conclusion: there are values in the category column that do not make sense such as "yes" the highest deposit term in the "student" category. But still some of the other category columns make sense</a:t>
            </a:r>
            <a:r>
              <a:rPr lang="id-ID" sz="1200" dirty="0"/>
              <a:t>.</a:t>
            </a:r>
          </a:p>
        </p:txBody>
      </p:sp>
      <p:sp>
        <p:nvSpPr>
          <p:cNvPr id="19" name="Google Shape;360;p39">
            <a:extLst>
              <a:ext uri="{FF2B5EF4-FFF2-40B4-BE49-F238E27FC236}">
                <a16:creationId xmlns:a16="http://schemas.microsoft.com/office/drawing/2014/main" id="{842D3BED-8376-61AD-3938-D0E133CAF3F5}"/>
              </a:ext>
            </a:extLst>
          </p:cNvPr>
          <p:cNvSpPr txBox="1">
            <a:spLocks/>
          </p:cNvSpPr>
          <p:nvPr/>
        </p:nvSpPr>
        <p:spPr>
          <a:xfrm>
            <a:off x="4795284" y="272063"/>
            <a:ext cx="3628416"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Open Sans"/>
              <a:buNone/>
              <a:defRPr sz="80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4800"/>
              <a:buFont typeface="Open Sans"/>
              <a:buNone/>
              <a:defRPr sz="48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4800"/>
              <a:buFont typeface="Open Sans"/>
              <a:buNone/>
              <a:defRPr sz="48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4800"/>
              <a:buFont typeface="Open Sans"/>
              <a:buNone/>
              <a:defRPr sz="48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4800"/>
              <a:buFont typeface="Open Sans"/>
              <a:buNone/>
              <a:defRPr sz="48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4800"/>
              <a:buFont typeface="Open Sans"/>
              <a:buNone/>
              <a:defRPr sz="48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4800"/>
              <a:buFont typeface="Open Sans"/>
              <a:buNone/>
              <a:defRPr sz="48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4800"/>
              <a:buFont typeface="Open Sans"/>
              <a:buNone/>
              <a:defRPr sz="48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4800"/>
              <a:buFont typeface="Open Sans"/>
              <a:buNone/>
              <a:defRPr sz="4800" b="1" i="0" u="none" strike="noStrike" cap="none">
                <a:solidFill>
                  <a:schemeClr val="lt1"/>
                </a:solidFill>
                <a:latin typeface="Open Sans"/>
                <a:ea typeface="Open Sans"/>
                <a:cs typeface="Open Sans"/>
                <a:sym typeface="Open Sans"/>
              </a:defRPr>
            </a:lvl9pPr>
          </a:lstStyle>
          <a:p>
            <a:r>
              <a:rPr lang="id-ID" sz="1400" dirty="0">
                <a:latin typeface="Fira Sans"/>
                <a:ea typeface="Fira Sans"/>
                <a:cs typeface="Fira Sans"/>
                <a:sym typeface="Fira Sans"/>
              </a:rPr>
              <a:t>Deposit </a:t>
            </a:r>
            <a:r>
              <a:rPr lang="id-ID" sz="1400" dirty="0" err="1">
                <a:latin typeface="Fira Sans"/>
                <a:ea typeface="Fira Sans"/>
                <a:cs typeface="Fira Sans"/>
                <a:sym typeface="Fira Sans"/>
              </a:rPr>
              <a:t>Amount</a:t>
            </a:r>
            <a:r>
              <a:rPr lang="id-ID" sz="1400" dirty="0">
                <a:latin typeface="Fira Sans"/>
                <a:ea typeface="Fira Sans"/>
                <a:cs typeface="Fira Sans"/>
                <a:sym typeface="Fira Sans"/>
              </a:rPr>
              <a:t> “Yes” &amp; “”</a:t>
            </a:r>
            <a:r>
              <a:rPr lang="id-ID" sz="1400" dirty="0" err="1">
                <a:latin typeface="Fira Sans"/>
                <a:ea typeface="Fira Sans"/>
                <a:cs typeface="Fira Sans"/>
                <a:sym typeface="Fira Sans"/>
              </a:rPr>
              <a:t>No</a:t>
            </a:r>
            <a:endParaRPr lang="id-ID" sz="1400" dirty="0">
              <a:latin typeface="Fira Sans"/>
              <a:ea typeface="Fira Sans"/>
              <a:cs typeface="Fira Sans"/>
              <a:sym typeface="Fira Sans"/>
            </a:endParaRPr>
          </a:p>
        </p:txBody>
      </p:sp>
    </p:spTree>
    <p:extLst>
      <p:ext uri="{BB962C8B-B14F-4D97-AF65-F5344CB8AC3E}">
        <p14:creationId xmlns:p14="http://schemas.microsoft.com/office/powerpoint/2010/main" val="4132726668"/>
      </p:ext>
    </p:extLst>
  </p:cSld>
  <p:clrMapOvr>
    <a:masterClrMapping/>
  </p:clrMapOvr>
</p:sld>
</file>

<file path=ppt/theme/theme1.xml><?xml version="1.0" encoding="utf-8"?>
<a:theme xmlns:a="http://schemas.openxmlformats.org/drawingml/2006/main" name="HR Dashboard for Business by Slidesgo">
  <a:themeElements>
    <a:clrScheme name="Simple Light">
      <a:dk1>
        <a:srgbClr val="0B1022"/>
      </a:dk1>
      <a:lt1>
        <a:srgbClr val="FDF9FF"/>
      </a:lt1>
      <a:dk2>
        <a:srgbClr val="0B1022"/>
      </a:dk2>
      <a:lt2>
        <a:srgbClr val="433F8B"/>
      </a:lt2>
      <a:accent1>
        <a:srgbClr val="A55EA5"/>
      </a:accent1>
      <a:accent2>
        <a:srgbClr val="87C5E5"/>
      </a:accent2>
      <a:accent3>
        <a:srgbClr val="E8B832"/>
      </a:accent3>
      <a:accent4>
        <a:srgbClr val="DF5953"/>
      </a:accent4>
      <a:accent5>
        <a:srgbClr val="545E66"/>
      </a:accent5>
      <a:accent6>
        <a:srgbClr val="BBDB70"/>
      </a:accent6>
      <a:hlink>
        <a:srgbClr val="0B102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1462</TotalTime>
  <Words>3250</Words>
  <Application>Microsoft Office PowerPoint</Application>
  <PresentationFormat>Peragaan Layar (16:9)</PresentationFormat>
  <Paragraphs>371</Paragraphs>
  <Slides>34</Slides>
  <Notes>34</Notes>
  <HiddenSlides>0</HiddenSlides>
  <MMClips>0</MMClips>
  <ScaleCrop>false</ScaleCrop>
  <HeadingPairs>
    <vt:vector size="6" baseType="variant">
      <vt:variant>
        <vt:lpstr>Font Dipakai</vt:lpstr>
      </vt:variant>
      <vt:variant>
        <vt:i4>12</vt:i4>
      </vt:variant>
      <vt:variant>
        <vt:lpstr>Tema</vt:lpstr>
      </vt:variant>
      <vt:variant>
        <vt:i4>2</vt:i4>
      </vt:variant>
      <vt:variant>
        <vt:lpstr>Judul Slide</vt:lpstr>
      </vt:variant>
      <vt:variant>
        <vt:i4>34</vt:i4>
      </vt:variant>
    </vt:vector>
  </HeadingPairs>
  <TitlesOfParts>
    <vt:vector size="48" baseType="lpstr">
      <vt:lpstr>Arial</vt:lpstr>
      <vt:lpstr>Proxima Nova</vt:lpstr>
      <vt:lpstr>Roboto</vt:lpstr>
      <vt:lpstr>Arial MT</vt:lpstr>
      <vt:lpstr>Open Sans</vt:lpstr>
      <vt:lpstr>Roboto Light</vt:lpstr>
      <vt:lpstr>Fira Sans Medium</vt:lpstr>
      <vt:lpstr>Open Sans SemiBold</vt:lpstr>
      <vt:lpstr>Proxima Nova Semibold</vt:lpstr>
      <vt:lpstr>var(--font-family-default-latin)</vt:lpstr>
      <vt:lpstr>Fira Sans</vt:lpstr>
      <vt:lpstr>Advent Pro</vt:lpstr>
      <vt:lpstr>HR Dashboard for Business by Slidesgo</vt:lpstr>
      <vt:lpstr>Slidesgo Final Pages</vt:lpstr>
      <vt:lpstr>Predict Term Deposit</vt:lpstr>
      <vt:lpstr>Presentasi PowerPoint</vt:lpstr>
      <vt:lpstr>A. Data &amp; Bussnies Understanding </vt:lpstr>
      <vt:lpstr> Bussiness &amp; Data Understanding</vt:lpstr>
      <vt:lpstr>Presentasi PowerPoint</vt:lpstr>
      <vt:lpstr>Dataset Information</vt:lpstr>
      <vt:lpstr>2. Split Train &amp; Test data</vt:lpstr>
      <vt:lpstr>3. Exploratory Data Analysis (EDA)</vt:lpstr>
      <vt:lpstr>a. EDA: Categorical Data</vt:lpstr>
      <vt:lpstr>b. EDA: Numerical Data</vt:lpstr>
      <vt:lpstr>B. Data Preparation: Train Data &amp; Test Data </vt:lpstr>
      <vt:lpstr>The results of the Data Preparation steps: Train &amp; Test</vt:lpstr>
      <vt:lpstr>The results of the Data Preparation steps: Train &amp; Test</vt:lpstr>
      <vt:lpstr>The results of the Data Preparation steps: Train &amp; Test</vt:lpstr>
      <vt:lpstr>C. Modelling Machine Learning   </vt:lpstr>
      <vt:lpstr>Presentasi PowerPoint</vt:lpstr>
      <vt:lpstr>D. Evaluation &amp; Tuning Model </vt:lpstr>
      <vt:lpstr>1. Learning Curve</vt:lpstr>
      <vt:lpstr>Presentasi PowerPoint</vt:lpstr>
      <vt:lpstr>2. Model Evaluation</vt:lpstr>
      <vt:lpstr>3. Hyperparamater Tuning </vt:lpstr>
      <vt:lpstr>Results Model After Hyperparamater Tuning</vt:lpstr>
      <vt:lpstr>Results Model After Hyperparamater Tuning</vt:lpstr>
      <vt:lpstr>Results Model After Hyperparamater Tuning</vt:lpstr>
      <vt:lpstr>4. Feature Importance using Dalex</vt:lpstr>
      <vt:lpstr>Partial dependence plot of LogReg model for each feature</vt:lpstr>
      <vt:lpstr>Partial dependence plot of LogReg model for each feature</vt:lpstr>
      <vt:lpstr>Partial dependence plot of LogReg model for each feature</vt:lpstr>
      <vt:lpstr>Partial dependence plot of LogReg model for each feature</vt:lpstr>
      <vt:lpstr>Presentasi PowerPoint</vt:lpstr>
      <vt:lpstr>E. Conclusion &amp; Recommandation Business Insight</vt:lpstr>
      <vt:lpstr>Conclusion</vt:lpstr>
      <vt:lpstr>Recommendation Bussiness</vt:lpstr>
      <vt:lpstr>Presentasi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dc:creator>novia</dc:creator>
  <cp:lastModifiedBy>Novia Wulandari</cp:lastModifiedBy>
  <cp:revision>110</cp:revision>
  <dcterms:modified xsi:type="dcterms:W3CDTF">2023-04-06T01:16:35Z</dcterms:modified>
</cp:coreProperties>
</file>